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93" r:id="rId4"/>
    <p:sldId id="279" r:id="rId5"/>
    <p:sldId id="260" r:id="rId6"/>
    <p:sldId id="261" r:id="rId7"/>
    <p:sldId id="280" r:id="rId8"/>
    <p:sldId id="262" r:id="rId9"/>
    <p:sldId id="263" r:id="rId10"/>
    <p:sldId id="264" r:id="rId11"/>
    <p:sldId id="288" r:id="rId12"/>
    <p:sldId id="265" r:id="rId13"/>
    <p:sldId id="267" r:id="rId14"/>
    <p:sldId id="268" r:id="rId15"/>
    <p:sldId id="276" r:id="rId16"/>
    <p:sldId id="283" r:id="rId17"/>
    <p:sldId id="275" r:id="rId18"/>
    <p:sldId id="270" r:id="rId19"/>
    <p:sldId id="281" r:id="rId20"/>
    <p:sldId id="297" r:id="rId21"/>
    <p:sldId id="294" r:id="rId22"/>
    <p:sldId id="295" r:id="rId23"/>
    <p:sldId id="271" r:id="rId24"/>
    <p:sldId id="296" r:id="rId25"/>
    <p:sldId id="266" r:id="rId26"/>
    <p:sldId id="291" r:id="rId27"/>
    <p:sldId id="286" r:id="rId2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R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9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4FC54-8E5C-4721-82A4-3B1F7EC1B2F9}" type="datetimeFigureOut">
              <a:rPr lang="nl-NL" smtClean="0"/>
              <a:pPr/>
              <a:t>01-10-2013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3336-79F1-4916-942F-CCDE1C9FDC8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3C5E0-863F-402C-9EE4-141E7034F0B2}" type="datetimeFigureOut">
              <a:rPr lang="nl-NL" smtClean="0"/>
              <a:pPr/>
              <a:t>01-10-2013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88561-92FC-4BFD-B600-B2EA9E0F35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Publiek</a:t>
            </a:r>
            <a:r>
              <a:rPr lang="en-US" dirty="0" smtClean="0"/>
              <a:t>-private </a:t>
            </a:r>
            <a:r>
              <a:rPr lang="en-US" dirty="0" err="1" smtClean="0"/>
              <a:t>afspraken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afhankelijk</a:t>
            </a:r>
            <a:r>
              <a:rPr lang="en-US" baseline="0" dirty="0" smtClean="0"/>
              <a:t> van context (</a:t>
            </a:r>
            <a:r>
              <a:rPr lang="en-US" baseline="0" dirty="0" err="1" smtClean="0"/>
              <a:t>o.a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eigendomsstructuur</a:t>
            </a:r>
            <a:r>
              <a:rPr lang="en-US" baseline="0" dirty="0" smtClean="0"/>
              <a:t> en mate van </a:t>
            </a:r>
            <a:r>
              <a:rPr lang="en-US" baseline="0" dirty="0" err="1" smtClean="0"/>
              <a:t>vereniging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winkeliers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O.a</a:t>
            </a:r>
            <a:r>
              <a:rPr lang="en-US" baseline="0" dirty="0" smtClean="0"/>
              <a:t>. Leiden en Rotterdam </a:t>
            </a:r>
            <a:r>
              <a:rPr lang="en-US" baseline="0" dirty="0" err="1" smtClean="0"/>
              <a:t>kennen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meerjarige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samenwerkingsverbanden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gemeente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projectontwikkelaars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gemeente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verenigde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ondernemers</a:t>
            </a:r>
            <a:r>
              <a:rPr lang="en-US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Leegstandspercentage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gemeente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Oldambt</a:t>
            </a:r>
            <a:r>
              <a:rPr lang="en-US" baseline="0" dirty="0" smtClean="0"/>
              <a:t>: 11,2%, </a:t>
            </a:r>
            <a:r>
              <a:rPr lang="en-US" baseline="0" dirty="0" err="1" smtClean="0"/>
              <a:t>gedeelte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Winschoten</a:t>
            </a:r>
            <a:r>
              <a:rPr lang="en-US" baseline="0" dirty="0" smtClean="0"/>
              <a:t> was </a:t>
            </a:r>
            <a:r>
              <a:rPr lang="en-US" baseline="0" dirty="0" err="1" smtClean="0"/>
              <a:t>eind</a:t>
            </a:r>
            <a:r>
              <a:rPr lang="en-US" baseline="0" dirty="0" smtClean="0"/>
              <a:t> 2012 20%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Leegstandspercentage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gemeente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Veenendaal</a:t>
            </a:r>
            <a:r>
              <a:rPr lang="en-US" baseline="0" dirty="0" smtClean="0"/>
              <a:t>: 7,0%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Besluit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provincie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Zuid</a:t>
            </a:r>
            <a:r>
              <a:rPr lang="en-US" baseline="0" dirty="0" smtClean="0"/>
              <a:t>-Holland: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gemeenten die een </a:t>
            </a:r>
            <a:r>
              <a:rPr lang="nl-NL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reactieve</a:t>
            </a:r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aanwijzing (waarmee de provincie kan besluiten tot het niet in werking laten treden (van onderdelen) van gemeentelijke bestemmingsplannen) kregen zijn </a:t>
            </a:r>
            <a:r>
              <a:rPr lang="nl-NL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Zuidplas</a:t>
            </a:r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voor het bestemmingsplan Gouwe Park; </a:t>
            </a:r>
            <a:r>
              <a:rPr lang="nl-NL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Noordwijk</a:t>
            </a:r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voor het bestemmingsplan </a:t>
            </a:r>
            <a:r>
              <a:rPr lang="nl-NL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Noordwijkse</a:t>
            </a:r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bedrijventerreinen en ESTEC; Schiedam, voor het bestemmingsplan Havens; Krimpen aan den IJssel, voor het bestemmingsplan Stormpolder; </a:t>
            </a:r>
            <a:r>
              <a:rPr lang="nl-NL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Bernisse</a:t>
            </a:r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voor het bestemmingsplan Bedrijventerrein </a:t>
            </a:r>
            <a:r>
              <a:rPr lang="nl-NL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Zuidland</a:t>
            </a:r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Barendrecht, voor het bestemmingsplan Barendrecht Noordoost; </a:t>
            </a:r>
            <a:r>
              <a:rPr lang="nl-NL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Zoeterwoude</a:t>
            </a:r>
            <a:r>
              <a:rPr lang="nl-NL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voor het bestemmingsplan Oosthoek 2013.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Precarioheffing</a:t>
            </a:r>
            <a:r>
              <a:rPr lang="en-US" dirty="0" smtClean="0"/>
              <a:t> Boulevard-</a:t>
            </a:r>
            <a:r>
              <a:rPr lang="en-US" dirty="0" err="1" smtClean="0"/>
              <a:t>Zuid</a:t>
            </a:r>
            <a:r>
              <a:rPr lang="en-US" dirty="0" smtClean="0"/>
              <a:t> Rotterdam: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precarioheffing op de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Boulevard-Zuid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Rotterdam bijvoorbeeld resulteerde in een fonds waarvan de middelen jaarlijks 1,2 miljoen euro bedragen. </a:t>
            </a:r>
            <a:r>
              <a: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Ondernemers, eigenaren en de gemeente dragen hier ieder een derde aan bij.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bewust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term </a:t>
            </a:r>
            <a:r>
              <a:rPr lang="en-US" baseline="0" dirty="0" err="1" smtClean="0"/>
              <a:t>kansrijk</a:t>
            </a:r>
            <a:r>
              <a:rPr lang="en-US" dirty="0" smtClean="0"/>
              <a:t>, </a:t>
            </a:r>
            <a:r>
              <a:rPr lang="en-US" dirty="0" err="1" smtClean="0"/>
              <a:t>bewezen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succesvolle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effectieve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aanpakken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nog</a:t>
            </a:r>
            <a:r>
              <a:rPr lang="en-US" baseline="0" dirty="0" smtClean="0"/>
              <a:t> dun </a:t>
            </a:r>
            <a:r>
              <a:rPr lang="en-US" baseline="0" dirty="0" err="1" smtClean="0"/>
              <a:t>gezaaid</a:t>
            </a:r>
            <a:r>
              <a:rPr lang="en-US" baseline="0" dirty="0" smtClean="0"/>
              <a:t>.</a:t>
            </a:r>
            <a:endParaRPr lang="nl-NL" baseline="0" dirty="0" smtClean="0"/>
          </a:p>
          <a:p>
            <a:pPr marL="228600" indent="-228600">
              <a:buNone/>
            </a:pPr>
            <a:r>
              <a:rPr lang="nl-NL" baseline="0" dirty="0" smtClean="0"/>
              <a:t>	De voorbeelden die ik noem hebben betrekking op locaties die Platform31 kent en/of heeft bezocht. Platform31 is niet bij alle voorbeelden direct betrokken, maar kent wel de betrokken experts of projectleiders. Vragen kunnen via Platform31 altijd aan hen worden doorgezet.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2. Wat kunnen verschillende overheden en marktpartijen doen? Aandacht voor gemeentelijke detailhandelsnota’s/visies, provinciaal beleid en politiek-bestuurlijke context.</a:t>
            </a:r>
            <a:endParaRPr lang="en-US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Cijfers</a:t>
            </a:r>
            <a:r>
              <a:rPr lang="en-US" b="1" dirty="0" smtClean="0"/>
              <a:t> </a:t>
            </a:r>
            <a:r>
              <a:rPr lang="en-US" b="1" dirty="0" err="1" smtClean="0"/>
              <a:t>leegstand</a:t>
            </a:r>
            <a:r>
              <a:rPr lang="en-US" b="1" dirty="0" smtClean="0"/>
              <a:t> Rotterdam 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117.643 m2 leegstaand van 980.556 m2 aan winkelvloeroppervlakte in totaal 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8,3 % (landelijk gemiddelde is 6,4 %)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Ongeveer 764 leegstaande panden (van de 8.977 in totaal)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financieringspartners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ingestapt</a:t>
            </a:r>
            <a:endParaRPr lang="en-US" dirty="0" smtClean="0"/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Rabobank</a:t>
            </a:r>
            <a:r>
              <a:rPr lang="en-US" dirty="0" smtClean="0"/>
              <a:t> en FGH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Afbeelding</a:t>
            </a:r>
            <a:r>
              <a:rPr lang="nl-NL" baseline="0" dirty="0" smtClean="0"/>
              <a:t> is Gouda </a:t>
            </a:r>
          </a:p>
          <a:p>
            <a:r>
              <a:rPr lang="en-US" baseline="0" dirty="0" err="1" smtClean="0"/>
              <a:t>Leegstandscijfers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landelijk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gemiddelde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leegstand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verkooppunten</a:t>
            </a:r>
            <a:r>
              <a:rPr lang="en-US" baseline="0" dirty="0" smtClean="0"/>
              <a:t> is 6,4%)</a:t>
            </a:r>
          </a:p>
          <a:p>
            <a:r>
              <a:rPr lang="en-US" baseline="0" dirty="0" smtClean="0"/>
              <a:t>Gouda: 6,5%</a:t>
            </a:r>
          </a:p>
          <a:p>
            <a:r>
              <a:rPr lang="en-US" baseline="0" dirty="0" smtClean="0"/>
              <a:t>Haarlem: 4,7%</a:t>
            </a:r>
          </a:p>
          <a:p>
            <a:r>
              <a:rPr lang="en-US" baseline="0" dirty="0" smtClean="0"/>
              <a:t>Leiden: 6,0%</a:t>
            </a:r>
          </a:p>
          <a:p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historische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binnensteden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verwachting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toenemende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winkelleegstand</a:t>
            </a:r>
            <a:r>
              <a:rPr lang="en-US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8561-92FC-4BFD-B600-B2EA9E0F35E9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2400" y="979200"/>
            <a:ext cx="8179200" cy="4161600"/>
          </a:xfrm>
        </p:spPr>
        <p:txBody>
          <a:bodyPr lIns="270000" tIns="270000" rIns="270000">
            <a:noAutofit/>
          </a:bodyPr>
          <a:lstStyle>
            <a:lvl1pPr>
              <a:lnSpc>
                <a:spcPts val="4300"/>
              </a:lnSpc>
              <a:defRPr sz="4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82400" y="5230800"/>
            <a:ext cx="8179200" cy="892800"/>
          </a:xfrm>
          <a:prstGeom prst="rect">
            <a:avLst/>
          </a:prstGeom>
          <a:solidFill>
            <a:schemeClr val="accent2"/>
          </a:solidFill>
        </p:spPr>
        <p:txBody>
          <a:bodyPr lIns="270000" tIns="180000" rIns="270000" bIns="360000">
            <a:noAutofit/>
          </a:bodyPr>
          <a:lstStyle>
            <a:lvl1pPr marL="0" indent="0" algn="l">
              <a:buNone/>
              <a:defRPr sz="15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[naam]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482400" y="5140800"/>
            <a:ext cx="81792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2399" y="5670000"/>
            <a:ext cx="8179200" cy="215900"/>
          </a:xfrm>
          <a:solidFill>
            <a:schemeClr val="accent2">
              <a:alpha val="0"/>
            </a:schemeClr>
          </a:solidFill>
        </p:spPr>
        <p:txBody>
          <a:bodyPr lIns="270000" tIns="0" rIns="270000" bIns="0">
            <a:noAutofit/>
          </a:bodyPr>
          <a:lstStyle>
            <a:lvl1pPr marL="0" indent="0">
              <a:spcAft>
                <a:spcPts val="0"/>
              </a:spcAft>
              <a:buNone/>
              <a:defRPr sz="1300" i="1">
                <a:solidFill>
                  <a:schemeClr val="bg2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720000" indent="0">
              <a:buNone/>
              <a:defRPr>
                <a:solidFill>
                  <a:schemeClr val="bg1"/>
                </a:solidFill>
              </a:defRPr>
            </a:lvl3pPr>
            <a:lvl4pPr marL="1152000" indent="0">
              <a:buNone/>
              <a:defRPr>
                <a:solidFill>
                  <a:schemeClr val="bg1"/>
                </a:solidFill>
              </a:defRPr>
            </a:lvl4pPr>
            <a:lvl5pPr marL="158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[functie]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2092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2400" y="3499200"/>
            <a:ext cx="8179200" cy="1641600"/>
          </a:xfrm>
        </p:spPr>
        <p:txBody>
          <a:bodyPr lIns="270000" tIns="270000" rIns="270000">
            <a:noAutofit/>
          </a:bodyPr>
          <a:lstStyle>
            <a:lvl1pPr>
              <a:lnSpc>
                <a:spcPts val="4300"/>
              </a:lnSpc>
              <a:defRPr sz="4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82400" y="5230800"/>
            <a:ext cx="8179200" cy="892800"/>
          </a:xfrm>
          <a:prstGeom prst="rect">
            <a:avLst/>
          </a:prstGeom>
          <a:solidFill>
            <a:schemeClr val="accent2"/>
          </a:solidFill>
        </p:spPr>
        <p:txBody>
          <a:bodyPr lIns="270000" tIns="180000" rIns="270000" bIns="360000">
            <a:noAutofit/>
          </a:bodyPr>
          <a:lstStyle>
            <a:lvl1pPr marL="0" indent="0" algn="l">
              <a:buNone/>
              <a:defRPr sz="15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[naam]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482400" y="5140800"/>
            <a:ext cx="81792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2399" y="5670000"/>
            <a:ext cx="8179200" cy="215900"/>
          </a:xfrm>
          <a:solidFill>
            <a:schemeClr val="accent2">
              <a:alpha val="0"/>
            </a:schemeClr>
          </a:solidFill>
        </p:spPr>
        <p:txBody>
          <a:bodyPr lIns="270000" tIns="0" rIns="270000" bIns="0">
            <a:noAutofit/>
          </a:bodyPr>
          <a:lstStyle>
            <a:lvl1pPr marL="0" indent="0">
              <a:spcAft>
                <a:spcPts val="0"/>
              </a:spcAft>
              <a:buNone/>
              <a:defRPr sz="1300" i="1">
                <a:solidFill>
                  <a:schemeClr val="bg2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720000" indent="0">
              <a:buNone/>
              <a:defRPr>
                <a:solidFill>
                  <a:schemeClr val="bg1"/>
                </a:solidFill>
              </a:defRPr>
            </a:lvl3pPr>
            <a:lvl4pPr marL="1152000" indent="0">
              <a:buNone/>
              <a:defRPr>
                <a:solidFill>
                  <a:schemeClr val="bg1"/>
                </a:solidFill>
              </a:defRPr>
            </a:lvl4pPr>
            <a:lvl5pPr marL="158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[functie]</a:t>
            </a:r>
            <a:endParaRPr lang="nl-NL" dirty="0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1"/>
          </p:nvPr>
        </p:nvSpPr>
        <p:spPr>
          <a:xfrm>
            <a:off x="482600" y="979200"/>
            <a:ext cx="8179200" cy="2520000"/>
          </a:xfrm>
          <a:solidFill>
            <a:srgbClr val="ECE9E9"/>
          </a:solidFill>
        </p:spPr>
        <p:txBody>
          <a:bodyPr lIns="270000" tIns="27000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316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0"/>
          </p:nvPr>
        </p:nvSpPr>
        <p:spPr>
          <a:xfrm>
            <a:off x="662400" y="2250000"/>
            <a:ext cx="7819200" cy="36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71952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ond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62400" y="2250000"/>
            <a:ext cx="7819200" cy="364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367761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400" y="980728"/>
            <a:ext cx="8179200" cy="1072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0"/>
          </p:nvPr>
        </p:nvSpPr>
        <p:spPr>
          <a:xfrm>
            <a:off x="662400" y="2250000"/>
            <a:ext cx="3729600" cy="3643200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2" name="Tijdelijke aanduiding voor inhoud 8"/>
          <p:cNvSpPr>
            <a:spLocks noGrp="1"/>
          </p:cNvSpPr>
          <p:nvPr>
            <p:ph sz="quarter" idx="11"/>
          </p:nvPr>
        </p:nvSpPr>
        <p:spPr>
          <a:xfrm>
            <a:off x="4752000" y="2250000"/>
            <a:ext cx="3729600" cy="3643200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662400" y="5626800"/>
            <a:ext cx="3729600" cy="252000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nl-NL" dirty="0" smtClean="0"/>
              <a:t>Optioneel: fotobijschrift</a:t>
            </a:r>
            <a:endParaRPr lang="nl-NL" dirty="0"/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5626800"/>
            <a:ext cx="3729600" cy="252000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nl-NL" dirty="0" smtClean="0"/>
              <a:t>Optioneel: fotobijschrift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2818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85377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221"/>
          <a:stretch/>
        </p:blipFill>
        <p:spPr>
          <a:xfrm>
            <a:off x="482400" y="6390000"/>
            <a:ext cx="8179200" cy="4571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" y="0"/>
            <a:ext cx="8179200" cy="745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769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em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6293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2400" y="979200"/>
            <a:ext cx="8179200" cy="4161600"/>
          </a:xfrm>
        </p:spPr>
        <p:txBody>
          <a:bodyPr lIns="270000" tIns="270000" rIns="270000" anchor="b" anchorCtr="0"/>
          <a:lstStyle>
            <a:lvl1pPr algn="r">
              <a:lnSpc>
                <a:spcPts val="4300"/>
              </a:lnSpc>
              <a:defRPr sz="42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[afsluitgroet]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82400" y="5230800"/>
            <a:ext cx="8179200" cy="892800"/>
          </a:xfrm>
          <a:prstGeom prst="rect">
            <a:avLst/>
          </a:prstGeom>
          <a:solidFill>
            <a:schemeClr val="accent2"/>
          </a:solidFill>
        </p:spPr>
        <p:txBody>
          <a:bodyPr lIns="270000" tIns="180000" rIns="270000" bIns="360000">
            <a:noAutofit/>
          </a:bodyPr>
          <a:lstStyle>
            <a:lvl1pPr marL="0" indent="0" algn="l">
              <a:buNone/>
              <a:defRPr sz="15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[naam]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482400" y="5140800"/>
            <a:ext cx="81792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2399" y="5670000"/>
            <a:ext cx="8179200" cy="215900"/>
          </a:xfrm>
          <a:solidFill>
            <a:schemeClr val="accent2">
              <a:alpha val="0"/>
            </a:schemeClr>
          </a:solidFill>
        </p:spPr>
        <p:txBody>
          <a:bodyPr lIns="270000" tIns="0" rIns="270000" bIns="0">
            <a:normAutofit/>
          </a:bodyPr>
          <a:lstStyle>
            <a:lvl1pPr marL="0" indent="0">
              <a:spcAft>
                <a:spcPts val="0"/>
              </a:spcAft>
              <a:buNone/>
              <a:defRPr sz="1300" i="1">
                <a:solidFill>
                  <a:schemeClr val="bg2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720000" indent="0">
              <a:buNone/>
              <a:defRPr>
                <a:solidFill>
                  <a:schemeClr val="bg1"/>
                </a:solidFill>
              </a:defRPr>
            </a:lvl3pPr>
            <a:lvl4pPr marL="1152000" indent="0">
              <a:buNone/>
              <a:defRPr>
                <a:solidFill>
                  <a:schemeClr val="bg1"/>
                </a:solidFill>
              </a:defRPr>
            </a:lvl4pPr>
            <a:lvl5pPr marL="158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[functie]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1561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82400" y="2142000"/>
            <a:ext cx="8179200" cy="3931200"/>
          </a:xfrm>
          <a:prstGeom prst="rect">
            <a:avLst/>
          </a:prstGeom>
          <a:solidFill>
            <a:srgbClr val="EC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82400" y="980728"/>
            <a:ext cx="8179200" cy="1072800"/>
          </a:xfrm>
          <a:prstGeom prst="rect">
            <a:avLst/>
          </a:prstGeom>
          <a:solidFill>
            <a:schemeClr val="accent5"/>
          </a:solidFill>
        </p:spPr>
        <p:txBody>
          <a:bodyPr vert="horz" lIns="180000" tIns="144000" rIns="180000" bIns="14400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221"/>
          <a:stretch/>
        </p:blipFill>
        <p:spPr>
          <a:xfrm>
            <a:off x="482400" y="6390000"/>
            <a:ext cx="8179200" cy="4571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" y="0"/>
            <a:ext cx="8179200" cy="74542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82400" y="2052000"/>
            <a:ext cx="81792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62400" y="2250000"/>
            <a:ext cx="7819200" cy="36432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38567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3" r:id="rId8"/>
    <p:sldLayoutId id="214748366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44000" algn="l" defTabSz="914400" rtl="0" eaLnBrk="1" latinLnBrk="0" hangingPunct="1">
        <a:spcBef>
          <a:spcPts val="0"/>
        </a:spcBef>
        <a:spcAft>
          <a:spcPts val="400"/>
        </a:spcAft>
        <a:buSzPct val="80000"/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Aanpakken van winkelleegstand</a:t>
            </a:r>
            <a:br>
              <a:rPr lang="nl-NL" dirty="0" smtClean="0"/>
            </a:br>
            <a:r>
              <a:rPr lang="nl-NL" sz="1400" dirty="0" smtClean="0"/>
              <a:t>NEPROM &amp; </a:t>
            </a:r>
            <a:r>
              <a:rPr lang="nl-NL" sz="1400" dirty="0" err="1" smtClean="0"/>
              <a:t>Property</a:t>
            </a:r>
            <a:r>
              <a:rPr lang="nl-NL" sz="1400" dirty="0" smtClean="0"/>
              <a:t> NL, 2 oktober 2013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Adriaan Visser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Algemeen directeur Platform31</a:t>
            </a:r>
            <a:endParaRPr lang="nl-NL" dirty="0"/>
          </a:p>
        </p:txBody>
      </p:sp>
      <p:pic>
        <p:nvPicPr>
          <p:cNvPr id="9" name="Tijdelijke aanduiding voor afbeelding 8" descr="ExcWinkelleegstandRdam 26 apr 2013 3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29464" b="29464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stedelijke</a:t>
            </a:r>
            <a:r>
              <a:rPr lang="en-US" dirty="0" smtClean="0"/>
              <a:t> </a:t>
            </a:r>
            <a:r>
              <a:rPr lang="en-US" dirty="0" err="1" smtClean="0"/>
              <a:t>herverkaveling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Status </a:t>
            </a:r>
            <a:r>
              <a:rPr lang="en-US" b="1" dirty="0" err="1" smtClean="0"/>
              <a:t>oprichting</a:t>
            </a:r>
            <a:r>
              <a:rPr lang="en-US" b="1" dirty="0" smtClean="0"/>
              <a:t> </a:t>
            </a:r>
            <a:r>
              <a:rPr lang="en-US" b="1" dirty="0" err="1" smtClean="0"/>
              <a:t>vastgoedfonds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financieringspartners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ingestapt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Interesse</a:t>
            </a:r>
            <a:r>
              <a:rPr lang="en-US" dirty="0" smtClean="0"/>
              <a:t> van </a:t>
            </a:r>
            <a:r>
              <a:rPr lang="en-US" dirty="0" err="1" smtClean="0"/>
              <a:t>pandeigenaren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Uitwerking</a:t>
            </a:r>
            <a:r>
              <a:rPr lang="en-US" dirty="0" smtClean="0"/>
              <a:t> </a:t>
            </a:r>
            <a:r>
              <a:rPr lang="en-US" dirty="0" err="1" smtClean="0"/>
              <a:t>haalbaarheid</a:t>
            </a:r>
            <a:r>
              <a:rPr lang="en-US" dirty="0" smtClean="0"/>
              <a:t> </a:t>
            </a:r>
            <a:r>
              <a:rPr lang="en-US" dirty="0" err="1" smtClean="0"/>
              <a:t>fonds</a:t>
            </a:r>
            <a:r>
              <a:rPr lang="en-US" dirty="0" smtClean="0"/>
              <a:t> 	</a:t>
            </a:r>
          </a:p>
          <a:p>
            <a:endParaRPr lang="nl-NL" dirty="0"/>
          </a:p>
        </p:txBody>
      </p:sp>
      <p:pic>
        <p:nvPicPr>
          <p:cNvPr id="4" name="Afbeelding 3" descr="Noorderblv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3981608" cy="2824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detailhandelsvisie</a:t>
            </a:r>
            <a:r>
              <a:rPr lang="en-US" dirty="0" smtClean="0"/>
              <a:t> en </a:t>
            </a:r>
            <a:r>
              <a:rPr lang="en-US" dirty="0" err="1" smtClean="0"/>
              <a:t>samenwerkingsafspraken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1800" b="1" dirty="0" err="1" smtClean="0">
                <a:solidFill>
                  <a:srgbClr val="00B0F0"/>
                </a:solidFill>
              </a:rPr>
              <a:t>Middelgrote</a:t>
            </a:r>
            <a:r>
              <a:rPr lang="en-U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</a:rPr>
              <a:t>gemeente</a:t>
            </a:r>
            <a:r>
              <a:rPr lang="en-US" sz="1800" b="1" dirty="0" smtClean="0">
                <a:solidFill>
                  <a:srgbClr val="00B0F0"/>
                </a:solidFill>
              </a:rPr>
              <a:t> met </a:t>
            </a:r>
            <a:r>
              <a:rPr lang="en-US" sz="1800" b="1" dirty="0" err="1" smtClean="0">
                <a:solidFill>
                  <a:srgbClr val="00B0F0"/>
                </a:solidFill>
              </a:rPr>
              <a:t>historisch</a:t>
            </a:r>
            <a:r>
              <a:rPr lang="en-U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err="1" smtClean="0">
                <a:solidFill>
                  <a:srgbClr val="00B0F0"/>
                </a:solidFill>
              </a:rPr>
              <a:t>centrum</a:t>
            </a:r>
            <a:r>
              <a:rPr lang="en-US" sz="1800" b="1" dirty="0" smtClean="0">
                <a:solidFill>
                  <a:srgbClr val="00B0F0"/>
                </a:solidFill>
              </a:rPr>
              <a:t> in de </a:t>
            </a:r>
            <a:r>
              <a:rPr lang="en-US" sz="1800" b="1" dirty="0" err="1" smtClean="0">
                <a:solidFill>
                  <a:srgbClr val="00B0F0"/>
                </a:solidFill>
              </a:rPr>
              <a:t>Randstad</a:t>
            </a:r>
            <a:endParaRPr lang="en-US" sz="1800" b="1" dirty="0" smtClean="0">
              <a:solidFill>
                <a:srgbClr val="00B0F0"/>
              </a:solidFill>
            </a:endParaRPr>
          </a:p>
          <a:p>
            <a:pPr algn="ctr"/>
            <a:endParaRPr lang="nl-NL" dirty="0"/>
          </a:p>
        </p:txBody>
      </p:sp>
      <p:pic>
        <p:nvPicPr>
          <p:cNvPr id="4" name="Afbeelding 3" descr="Gou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636912"/>
            <a:ext cx="4536504" cy="34074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detailhandelsvisie</a:t>
            </a:r>
            <a:r>
              <a:rPr lang="en-US" dirty="0" smtClean="0"/>
              <a:t> en </a:t>
            </a:r>
            <a:r>
              <a:rPr lang="en-US" dirty="0" err="1" smtClean="0"/>
              <a:t>samenwerkingsafspraken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000" b="1" dirty="0" err="1" smtClean="0">
                <a:solidFill>
                  <a:srgbClr val="00B0F0"/>
                </a:solidFill>
              </a:rPr>
              <a:t>Middelgrote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gemeente</a:t>
            </a:r>
            <a:r>
              <a:rPr lang="en-US" sz="2000" b="1" dirty="0" smtClean="0">
                <a:solidFill>
                  <a:srgbClr val="00B0F0"/>
                </a:solidFill>
              </a:rPr>
              <a:t> met </a:t>
            </a:r>
            <a:r>
              <a:rPr lang="en-US" sz="2000" b="1" dirty="0" err="1" smtClean="0">
                <a:solidFill>
                  <a:srgbClr val="00B0F0"/>
                </a:solidFill>
              </a:rPr>
              <a:t>historisch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centrum</a:t>
            </a:r>
            <a:r>
              <a:rPr lang="en-US" sz="2000" b="1" dirty="0" smtClean="0">
                <a:solidFill>
                  <a:srgbClr val="00B0F0"/>
                </a:solidFill>
              </a:rPr>
              <a:t> in de </a:t>
            </a:r>
            <a:r>
              <a:rPr lang="en-US" sz="2000" b="1" dirty="0" err="1" smtClean="0">
                <a:solidFill>
                  <a:srgbClr val="00B0F0"/>
                </a:solidFill>
              </a:rPr>
              <a:t>Randstad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r>
              <a:rPr lang="en-US" i="1" dirty="0" err="1" smtClean="0"/>
              <a:t>Wat</a:t>
            </a:r>
            <a:r>
              <a:rPr lang="en-US" i="1" dirty="0" smtClean="0"/>
              <a:t> </a:t>
            </a:r>
            <a:r>
              <a:rPr lang="en-US" i="1" dirty="0" err="1" smtClean="0"/>
              <a:t>kenmerkt</a:t>
            </a:r>
            <a:r>
              <a:rPr lang="en-US" i="1" dirty="0" smtClean="0"/>
              <a:t> </a:t>
            </a:r>
            <a:r>
              <a:rPr lang="en-US" i="1" dirty="0" err="1" smtClean="0"/>
              <a:t>dit</a:t>
            </a:r>
            <a:r>
              <a:rPr lang="en-US" i="1" dirty="0" smtClean="0"/>
              <a:t> </a:t>
            </a:r>
            <a:r>
              <a:rPr lang="en-US" i="1" dirty="0" err="1" smtClean="0"/>
              <a:t>soort</a:t>
            </a:r>
            <a:r>
              <a:rPr lang="en-US" i="1" dirty="0" smtClean="0"/>
              <a:t> </a:t>
            </a:r>
            <a:r>
              <a:rPr lang="en-US" i="1" dirty="0" err="1" smtClean="0"/>
              <a:t>steden</a:t>
            </a:r>
            <a:r>
              <a:rPr lang="en-US" i="1" dirty="0" smtClean="0"/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winkelvloeroppervlaktes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Risico</a:t>
            </a:r>
            <a:r>
              <a:rPr lang="en-US" dirty="0" smtClean="0"/>
              <a:t> van </a:t>
            </a:r>
            <a:r>
              <a:rPr lang="en-US" dirty="0" err="1" smtClean="0"/>
              <a:t>conserverende</a:t>
            </a:r>
            <a:r>
              <a:rPr lang="en-US" dirty="0" smtClean="0"/>
              <a:t> </a:t>
            </a:r>
            <a:r>
              <a:rPr lang="en-US" dirty="0" err="1" smtClean="0"/>
              <a:t>werking</a:t>
            </a:r>
            <a:r>
              <a:rPr lang="en-US" dirty="0" smtClean="0"/>
              <a:t> </a:t>
            </a:r>
            <a:r>
              <a:rPr lang="en-US" dirty="0" err="1" smtClean="0"/>
              <a:t>bestemmingsplan</a:t>
            </a:r>
            <a:r>
              <a:rPr lang="en-US" dirty="0" smtClean="0"/>
              <a:t> </a:t>
            </a:r>
            <a:r>
              <a:rPr lang="en-US" dirty="0" err="1" smtClean="0"/>
              <a:t>gericht</a:t>
            </a:r>
            <a:r>
              <a:rPr lang="en-US" dirty="0" smtClean="0"/>
              <a:t> op </a:t>
            </a:r>
            <a:r>
              <a:rPr lang="en-US" dirty="0" err="1" smtClean="0"/>
              <a:t>behoud</a:t>
            </a:r>
            <a:r>
              <a:rPr lang="en-US" dirty="0" smtClean="0"/>
              <a:t> </a:t>
            </a:r>
            <a:r>
              <a:rPr lang="en-US" dirty="0" err="1" smtClean="0"/>
              <a:t>historische</a:t>
            </a:r>
            <a:r>
              <a:rPr lang="en-US" dirty="0" smtClean="0"/>
              <a:t> </a:t>
            </a:r>
            <a:r>
              <a:rPr lang="en-US" dirty="0" err="1" smtClean="0"/>
              <a:t>binnenstad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Risico</a:t>
            </a:r>
            <a:r>
              <a:rPr lang="en-US" dirty="0" smtClean="0"/>
              <a:t> </a:t>
            </a:r>
            <a:r>
              <a:rPr lang="en-US" dirty="0" err="1" smtClean="0"/>
              <a:t>sterke</a:t>
            </a:r>
            <a:r>
              <a:rPr lang="en-US" dirty="0" smtClean="0"/>
              <a:t> </a:t>
            </a:r>
            <a:r>
              <a:rPr lang="en-US" dirty="0" err="1" smtClean="0"/>
              <a:t>concurrentie</a:t>
            </a:r>
            <a:r>
              <a:rPr lang="en-US" dirty="0" smtClean="0"/>
              <a:t> van </a:t>
            </a:r>
            <a:r>
              <a:rPr lang="en-US" dirty="0" err="1" smtClean="0"/>
              <a:t>perifere</a:t>
            </a:r>
            <a:r>
              <a:rPr lang="en-US" dirty="0" smtClean="0"/>
              <a:t> </a:t>
            </a:r>
            <a:r>
              <a:rPr lang="en-US" dirty="0" err="1" smtClean="0"/>
              <a:t>gebieden</a:t>
            </a:r>
            <a:r>
              <a:rPr lang="en-US" dirty="0" smtClean="0"/>
              <a:t> en </a:t>
            </a:r>
            <a:r>
              <a:rPr lang="en-US" dirty="0" err="1" smtClean="0"/>
              <a:t>nabijgelegen</a:t>
            </a:r>
            <a:r>
              <a:rPr lang="en-US" dirty="0" smtClean="0"/>
              <a:t> ‘</a:t>
            </a:r>
            <a:r>
              <a:rPr lang="en-US" dirty="0" err="1" smtClean="0"/>
              <a:t>nieuwere</a:t>
            </a:r>
            <a:r>
              <a:rPr lang="en-US" dirty="0" smtClean="0"/>
              <a:t>’ </a:t>
            </a:r>
            <a:r>
              <a:rPr lang="en-US" dirty="0" err="1" smtClean="0"/>
              <a:t>steden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Spanning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wens</a:t>
            </a:r>
            <a:r>
              <a:rPr lang="en-US" dirty="0" smtClean="0"/>
              <a:t> </a:t>
            </a:r>
            <a:r>
              <a:rPr lang="en-US" dirty="0" err="1" smtClean="0"/>
              <a:t>aantrekken</a:t>
            </a:r>
            <a:r>
              <a:rPr lang="en-US" dirty="0" smtClean="0"/>
              <a:t> (</a:t>
            </a:r>
            <a:r>
              <a:rPr lang="en-US" dirty="0" err="1" smtClean="0"/>
              <a:t>bepaalde</a:t>
            </a:r>
            <a:r>
              <a:rPr lang="en-US" dirty="0" smtClean="0"/>
              <a:t> mate) van </a:t>
            </a:r>
            <a:r>
              <a:rPr lang="en-US" dirty="0" err="1" smtClean="0"/>
              <a:t>landelijke</a:t>
            </a:r>
            <a:r>
              <a:rPr lang="en-US" dirty="0" smtClean="0"/>
              <a:t> </a:t>
            </a:r>
            <a:r>
              <a:rPr lang="en-US" dirty="0" err="1" smtClean="0"/>
              <a:t>ketens</a:t>
            </a:r>
            <a:r>
              <a:rPr lang="en-US" dirty="0" smtClean="0"/>
              <a:t> en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winkelpanden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detailhandelsvisie</a:t>
            </a:r>
            <a:r>
              <a:rPr lang="en-US" dirty="0" smtClean="0"/>
              <a:t> en </a:t>
            </a:r>
            <a:r>
              <a:rPr lang="en-US" dirty="0" err="1" smtClean="0"/>
              <a:t>samenwerkingsafpraken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 smtClean="0"/>
              <a:t>Hoe op te lossen?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Heldere detailhandelsvisie met uitwerking van </a:t>
            </a:r>
          </a:p>
          <a:p>
            <a:pPr lvl="1"/>
            <a:r>
              <a:rPr lang="nl-NL" dirty="0" smtClean="0"/>
              <a:t>toekomstbestendige detailhandelsaanbod </a:t>
            </a:r>
          </a:p>
          <a:p>
            <a:pPr lvl="1"/>
            <a:r>
              <a:rPr lang="nl-NL" dirty="0" smtClean="0"/>
              <a:t>consequenties voor winkelstructuur en –gebieden  </a:t>
            </a:r>
          </a:p>
          <a:p>
            <a:pPr lvl="1"/>
            <a:r>
              <a:rPr lang="en-US" dirty="0" err="1" smtClean="0"/>
              <a:t>dus</a:t>
            </a:r>
            <a:r>
              <a:rPr lang="en-US" dirty="0" smtClean="0"/>
              <a:t>: </a:t>
            </a:r>
            <a:r>
              <a:rPr lang="en-US" dirty="0" err="1" smtClean="0"/>
              <a:t>kiezen</a:t>
            </a:r>
            <a:r>
              <a:rPr lang="en-US" dirty="0" smtClean="0"/>
              <a:t>..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Bekrachtiging </a:t>
            </a:r>
            <a:r>
              <a:rPr lang="nl-NL" dirty="0" err="1" smtClean="0"/>
              <a:t>publiek-private</a:t>
            </a:r>
            <a:r>
              <a:rPr lang="nl-NL" dirty="0" smtClean="0"/>
              <a:t> afspraken over samenwerking om de binnenstad te versterken met een meerjarig convenant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nl-NL" dirty="0" smtClean="0"/>
              <a:t> Zijn er constructies denkbaar waarbij de panden aan de voorkant in tact blijven, maar aan de achterkant fysiek worden gekoppeld?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: </a:t>
            </a:r>
            <a:r>
              <a:rPr lang="en-US" dirty="0" err="1" smtClean="0"/>
              <a:t>stadsvernieuwing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business case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</a:rPr>
              <a:t>Winschoten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Experiment</a:t>
            </a:r>
            <a:r>
              <a:rPr lang="en-US" dirty="0" smtClean="0"/>
              <a:t> ‘</a:t>
            </a:r>
            <a:r>
              <a:rPr lang="en-US" dirty="0" err="1" smtClean="0"/>
              <a:t>Stadsvernieuwing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business case’ in </a:t>
            </a:r>
            <a:r>
              <a:rPr lang="en-US" dirty="0" err="1" smtClean="0"/>
              <a:t>Winschoten</a:t>
            </a:r>
            <a:r>
              <a:rPr lang="en-US" dirty="0" smtClean="0"/>
              <a:t> (</a:t>
            </a:r>
            <a:r>
              <a:rPr lang="en-US" dirty="0" err="1" smtClean="0"/>
              <a:t>gemeente</a:t>
            </a:r>
            <a:r>
              <a:rPr lang="en-US" dirty="0" smtClean="0"/>
              <a:t> </a:t>
            </a:r>
            <a:r>
              <a:rPr lang="en-US" dirty="0" err="1" smtClean="0"/>
              <a:t>Oldambt</a:t>
            </a:r>
            <a:r>
              <a:rPr lang="en-US" dirty="0" smtClean="0"/>
              <a:t>, Groningen)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Regiokern</a:t>
            </a:r>
            <a:r>
              <a:rPr lang="en-US" dirty="0" smtClean="0"/>
              <a:t> in </a:t>
            </a:r>
            <a:r>
              <a:rPr lang="en-US" dirty="0" err="1" smtClean="0"/>
              <a:t>krimpgebied</a:t>
            </a:r>
            <a:r>
              <a:rPr lang="en-US" dirty="0" smtClean="0"/>
              <a:t>, </a:t>
            </a:r>
            <a:r>
              <a:rPr lang="en-US" dirty="0" err="1" smtClean="0"/>
              <a:t>Winschoten</a:t>
            </a:r>
            <a:r>
              <a:rPr lang="en-US" dirty="0" smtClean="0"/>
              <a:t> </a:t>
            </a:r>
            <a:r>
              <a:rPr lang="en-US" dirty="0" err="1" smtClean="0"/>
              <a:t>eind</a:t>
            </a:r>
            <a:r>
              <a:rPr lang="en-US" dirty="0" smtClean="0"/>
              <a:t> 2012 20% </a:t>
            </a:r>
            <a:r>
              <a:rPr lang="en-US" dirty="0" err="1" smtClean="0"/>
              <a:t>winkelleegstand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en-US" dirty="0" err="1" smtClean="0"/>
              <a:t>rondkrijgen</a:t>
            </a:r>
            <a:r>
              <a:rPr lang="en-US" dirty="0" smtClean="0"/>
              <a:t> business case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stadsvernieuwing</a:t>
            </a:r>
            <a:r>
              <a:rPr lang="en-US" dirty="0" smtClean="0"/>
              <a:t> / </a:t>
            </a:r>
            <a:r>
              <a:rPr lang="en-US" dirty="0" err="1" smtClean="0"/>
              <a:t>behoud</a:t>
            </a:r>
            <a:r>
              <a:rPr lang="en-US" dirty="0" smtClean="0"/>
              <a:t> </a:t>
            </a:r>
            <a:r>
              <a:rPr lang="en-US" dirty="0" err="1" smtClean="0"/>
              <a:t>regionaal</a:t>
            </a:r>
            <a:r>
              <a:rPr lang="en-US" dirty="0" smtClean="0"/>
              <a:t> </a:t>
            </a:r>
            <a:r>
              <a:rPr lang="en-US" dirty="0" err="1" smtClean="0"/>
              <a:t>koopcentrum</a:t>
            </a:r>
            <a:r>
              <a:rPr lang="en-US" dirty="0" smtClean="0"/>
              <a:t> </a:t>
            </a:r>
            <a:r>
              <a:rPr lang="en-US" dirty="0" err="1" smtClean="0"/>
              <a:t>Winschoten</a:t>
            </a:r>
            <a:r>
              <a:rPr lang="en-US" dirty="0" smtClean="0"/>
              <a:t> </a:t>
            </a:r>
          </a:p>
          <a:p>
            <a:r>
              <a:rPr lang="en-US" b="1" i="1" dirty="0" smtClean="0"/>
              <a:t>Hoe? 					</a:t>
            </a:r>
          </a:p>
          <a:p>
            <a:r>
              <a:rPr lang="en-US" dirty="0" err="1" smtClean="0"/>
              <a:t>Amerikaans</a:t>
            </a:r>
            <a:r>
              <a:rPr lang="en-US" dirty="0" smtClean="0"/>
              <a:t> model van </a:t>
            </a:r>
            <a:r>
              <a:rPr lang="en-US" i="1" dirty="0" smtClean="0"/>
              <a:t>‘Tax Increment Financing’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inspiratiebron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Afbeelding 3" descr="Winscho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9548" y="4595581"/>
            <a:ext cx="1030600" cy="12976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Tax Increment Financing </a:t>
            </a:r>
            <a:endParaRPr lang="nl-NL" dirty="0"/>
          </a:p>
        </p:txBody>
      </p:sp>
      <p:pic>
        <p:nvPicPr>
          <p:cNvPr id="4" name="Tijdelijke aanduiding voor inhoud 3" descr="Tax Increment Financing.jpg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949332" y="2249488"/>
            <a:ext cx="5245336" cy="36433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: </a:t>
            </a:r>
            <a:r>
              <a:rPr lang="en-US" dirty="0" err="1" smtClean="0"/>
              <a:t>stadsvernieuwing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business case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b="1" dirty="0" smtClean="0"/>
              <a:t>Toepassing </a:t>
            </a:r>
            <a:r>
              <a:rPr lang="nl-NL" b="1" dirty="0" err="1" smtClean="0"/>
              <a:t>TIF-model</a:t>
            </a:r>
            <a:r>
              <a:rPr lang="nl-NL" b="1" dirty="0" smtClean="0"/>
              <a:t> op context Winschoten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Financiering middels lening die gemeente afsluit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Gemeente investeert in het gebied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Waardestijging vastgoed leidt tot extra </a:t>
            </a:r>
            <a:r>
              <a:rPr lang="nl-NL" dirty="0" err="1" smtClean="0"/>
              <a:t>OZB-inkomsten</a:t>
            </a:r>
            <a:r>
              <a:rPr lang="nl-N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Deze meeropbrengsten worden geherinvesteerd in het project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‘</a:t>
            </a:r>
            <a:r>
              <a:rPr lang="nl-NL" dirty="0" err="1" smtClean="0"/>
              <a:t>Agency</a:t>
            </a:r>
            <a:r>
              <a:rPr lang="nl-NL" dirty="0" smtClean="0"/>
              <a:t>’ heeft bevoegdheden bijdragen van ondernemers te vragen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Na afloop project (in VS vaak 25-30 jaar looptijd) komen </a:t>
            </a:r>
            <a:r>
              <a:rPr lang="nl-NL" dirty="0" err="1" smtClean="0"/>
              <a:t>OZB-inkomsten</a:t>
            </a:r>
            <a:r>
              <a:rPr lang="nl-NL" dirty="0" smtClean="0"/>
              <a:t> weer ten goede van gemeentekas </a:t>
            </a:r>
          </a:p>
          <a:p>
            <a:pPr>
              <a:buFont typeface="Arial" pitchFamily="34" charset="0"/>
              <a:buChar char="•"/>
            </a:pPr>
            <a:endParaRPr lang="nl-NL" b="1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: </a:t>
            </a:r>
            <a:r>
              <a:rPr lang="en-US" dirty="0" err="1" smtClean="0"/>
              <a:t>stadsvernieuwing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business case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err="1" smtClean="0"/>
              <a:t>Uitgangspunt</a:t>
            </a:r>
            <a:endParaRPr lang="en-US" i="1" dirty="0" smtClean="0"/>
          </a:p>
          <a:p>
            <a:r>
              <a:rPr lang="en-US" dirty="0" err="1" smtClean="0"/>
              <a:t>Verbetering</a:t>
            </a:r>
            <a:r>
              <a:rPr lang="en-US" dirty="0" smtClean="0"/>
              <a:t> </a:t>
            </a:r>
            <a:r>
              <a:rPr lang="en-US" dirty="0" err="1" smtClean="0"/>
              <a:t>winkelgebied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omzetgroei</a:t>
            </a:r>
            <a:r>
              <a:rPr lang="en-US" dirty="0" smtClean="0"/>
              <a:t> en </a:t>
            </a:r>
            <a:r>
              <a:rPr lang="en-US" dirty="0" err="1" smtClean="0"/>
              <a:t>waardestijging</a:t>
            </a:r>
            <a:r>
              <a:rPr lang="en-US" dirty="0" smtClean="0"/>
              <a:t> </a:t>
            </a:r>
            <a:r>
              <a:rPr lang="en-US" dirty="0" err="1" smtClean="0"/>
              <a:t>panden</a:t>
            </a:r>
            <a:endParaRPr lang="en-US" dirty="0" smtClean="0"/>
          </a:p>
          <a:p>
            <a:r>
              <a:rPr lang="en-US" i="1" dirty="0" smtClean="0"/>
              <a:t>Status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Inrichting</a:t>
            </a:r>
            <a:r>
              <a:rPr lang="en-US" dirty="0" smtClean="0"/>
              <a:t> </a:t>
            </a:r>
            <a:r>
              <a:rPr lang="en-US" dirty="0" err="1" smtClean="0"/>
              <a:t>werkgroepen</a:t>
            </a:r>
            <a:r>
              <a:rPr lang="en-US" dirty="0" smtClean="0"/>
              <a:t>: </a:t>
            </a:r>
            <a:r>
              <a:rPr lang="en-US" dirty="0" err="1" smtClean="0"/>
              <a:t>investeringen</a:t>
            </a:r>
            <a:r>
              <a:rPr lang="en-US" dirty="0" smtClean="0"/>
              <a:t>, financiering en </a:t>
            </a:r>
            <a:r>
              <a:rPr lang="en-US" dirty="0" err="1" smtClean="0"/>
              <a:t>juridisch</a:t>
            </a:r>
            <a:r>
              <a:rPr lang="en-US" dirty="0" smtClean="0"/>
              <a:t> </a:t>
            </a:r>
            <a:r>
              <a:rPr lang="en-US" dirty="0" err="1" smtClean="0"/>
              <a:t>instrumentarium</a:t>
            </a:r>
            <a:r>
              <a:rPr lang="en-US" dirty="0" smtClean="0"/>
              <a:t> (Wet Kraken en </a:t>
            </a:r>
            <a:r>
              <a:rPr lang="en-US" dirty="0" err="1" smtClean="0"/>
              <a:t>Leegstand</a:t>
            </a:r>
            <a:r>
              <a:rPr lang="en-US" dirty="0" smtClean="0"/>
              <a:t>, 2010)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Vnl</a:t>
            </a:r>
            <a:r>
              <a:rPr lang="en-US" dirty="0" smtClean="0"/>
              <a:t>. </a:t>
            </a:r>
            <a:r>
              <a:rPr lang="en-US" dirty="0" err="1" smtClean="0"/>
              <a:t>Publieke</a:t>
            </a:r>
            <a:r>
              <a:rPr lang="en-US" dirty="0" smtClean="0"/>
              <a:t> financiering: </a:t>
            </a:r>
            <a:r>
              <a:rPr lang="en-US" dirty="0" err="1" smtClean="0"/>
              <a:t>provincie</a:t>
            </a:r>
            <a:r>
              <a:rPr lang="en-US" dirty="0" smtClean="0"/>
              <a:t> 12,5 </a:t>
            </a:r>
            <a:r>
              <a:rPr lang="en-US" dirty="0" err="1" smtClean="0"/>
              <a:t>miljoen</a:t>
            </a:r>
            <a:r>
              <a:rPr lang="en-US" dirty="0" smtClean="0"/>
              <a:t>, </a:t>
            </a:r>
            <a:r>
              <a:rPr lang="en-US" dirty="0" err="1" smtClean="0"/>
              <a:t>gemeente</a:t>
            </a:r>
            <a:r>
              <a:rPr lang="en-US" dirty="0" smtClean="0"/>
              <a:t> 2, </a:t>
            </a:r>
            <a:r>
              <a:rPr lang="en-US" dirty="0" err="1" smtClean="0"/>
              <a:t>privaat</a:t>
            </a:r>
            <a:r>
              <a:rPr lang="en-US" dirty="0" smtClean="0"/>
              <a:t> </a:t>
            </a:r>
            <a:r>
              <a:rPr lang="en-US" dirty="0" err="1" smtClean="0"/>
              <a:t>gedeelte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onbekend</a:t>
            </a:r>
            <a:r>
              <a:rPr lang="en-US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: clicks &amp; bricks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</a:rPr>
              <a:t>Veenendaal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Veenendaal</a:t>
            </a:r>
            <a:r>
              <a:rPr lang="en-US" dirty="0" smtClean="0"/>
              <a:t> </a:t>
            </a:r>
            <a:r>
              <a:rPr lang="en-US" dirty="0" err="1" smtClean="0"/>
              <a:t>pilotstad</a:t>
            </a:r>
            <a:r>
              <a:rPr lang="en-US" dirty="0" smtClean="0"/>
              <a:t> (2012) </a:t>
            </a:r>
            <a:r>
              <a:rPr lang="en-US" dirty="0" err="1" smtClean="0"/>
              <a:t>voor</a:t>
            </a:r>
            <a:r>
              <a:rPr lang="en-US" dirty="0" smtClean="0"/>
              <a:t> ‘Het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Winkelen</a:t>
            </a:r>
            <a:r>
              <a:rPr lang="en-US" dirty="0" smtClean="0"/>
              <a:t>’ </a:t>
            </a:r>
          </a:p>
          <a:p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 descr="HNW Veenenda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356992"/>
            <a:ext cx="4176464" cy="27836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: clicks &amp; bricks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000" b="1" dirty="0" err="1" smtClean="0">
                <a:solidFill>
                  <a:srgbClr val="00B0F0"/>
                </a:solidFill>
              </a:rPr>
              <a:t>Veenendaal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Binnenstad</a:t>
            </a:r>
            <a:r>
              <a:rPr lang="en-US" dirty="0" smtClean="0"/>
              <a:t> </a:t>
            </a:r>
            <a:r>
              <a:rPr lang="en-US" dirty="0" err="1" smtClean="0"/>
              <a:t>Veenendaal</a:t>
            </a:r>
            <a:r>
              <a:rPr lang="en-US" dirty="0" smtClean="0"/>
              <a:t> ‘</a:t>
            </a:r>
            <a:r>
              <a:rPr lang="en-US" dirty="0" err="1" smtClean="0"/>
              <a:t>digitaal</a:t>
            </a:r>
            <a:r>
              <a:rPr lang="en-US" dirty="0" smtClean="0"/>
              <a:t> </a:t>
            </a:r>
            <a:r>
              <a:rPr lang="en-US" dirty="0" err="1" smtClean="0"/>
              <a:t>aangeboden</a:t>
            </a:r>
            <a:r>
              <a:rPr lang="en-US" dirty="0" smtClean="0"/>
              <a:t>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Past in trend van </a:t>
            </a:r>
            <a:r>
              <a:rPr lang="en-US" dirty="0" err="1" smtClean="0"/>
              <a:t>combinatie</a:t>
            </a:r>
            <a:r>
              <a:rPr lang="en-US" dirty="0" smtClean="0"/>
              <a:t> van on- en offline </a:t>
            </a:r>
            <a:r>
              <a:rPr lang="en-US" dirty="0" err="1" smtClean="0"/>
              <a:t>consumentenbestedingen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Succesfactor</a:t>
            </a:r>
            <a:r>
              <a:rPr lang="en-US" dirty="0" smtClean="0"/>
              <a:t>: </a:t>
            </a:r>
            <a:r>
              <a:rPr lang="en-US" dirty="0" err="1" smtClean="0"/>
              <a:t>innovatieve</a:t>
            </a:r>
            <a:r>
              <a:rPr lang="en-US" dirty="0" smtClean="0"/>
              <a:t> </a:t>
            </a:r>
            <a:r>
              <a:rPr lang="en-US" dirty="0" err="1" smtClean="0"/>
              <a:t>combinatie</a:t>
            </a:r>
            <a:r>
              <a:rPr lang="en-US" dirty="0" smtClean="0"/>
              <a:t> online &amp; </a:t>
            </a:r>
            <a:r>
              <a:rPr lang="en-US" dirty="0" err="1" smtClean="0"/>
              <a:t>fysiek</a:t>
            </a:r>
            <a:r>
              <a:rPr lang="en-US" dirty="0" smtClean="0"/>
              <a:t> (‘clicks &amp; bricks’)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Bijvoorbeeld</a:t>
            </a:r>
            <a:r>
              <a:rPr lang="en-US" dirty="0" smtClean="0"/>
              <a:t> gratis Wi-Fi (financiering </a:t>
            </a:r>
            <a:r>
              <a:rPr lang="en-US" dirty="0" err="1" smtClean="0"/>
              <a:t>gemeente</a:t>
            </a:r>
            <a:r>
              <a:rPr lang="en-US" dirty="0" smtClean="0"/>
              <a:t> + </a:t>
            </a:r>
            <a:r>
              <a:rPr lang="en-US" dirty="0" err="1" smtClean="0"/>
              <a:t>ondernemers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Maar</a:t>
            </a:r>
            <a:r>
              <a:rPr lang="en-US" dirty="0" smtClean="0"/>
              <a:t>: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ondernemers</a:t>
            </a:r>
            <a:r>
              <a:rPr lang="en-US" dirty="0" smtClean="0"/>
              <a:t> </a:t>
            </a:r>
            <a:r>
              <a:rPr lang="en-US" dirty="0" err="1" smtClean="0"/>
              <a:t>sloten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initiatief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Nu: in </a:t>
            </a:r>
            <a:r>
              <a:rPr lang="en-US" dirty="0" err="1" smtClean="0"/>
              <a:t>meerdere</a:t>
            </a:r>
            <a:r>
              <a:rPr lang="en-US" dirty="0" smtClean="0"/>
              <a:t> </a:t>
            </a:r>
            <a:r>
              <a:rPr lang="en-US" dirty="0" err="1" smtClean="0"/>
              <a:t>steden</a:t>
            </a:r>
            <a:r>
              <a:rPr lang="en-US" dirty="0" smtClean="0"/>
              <a:t> </a:t>
            </a:r>
            <a:r>
              <a:rPr lang="en-US" dirty="0" err="1" smtClean="0"/>
              <a:t>verdere</a:t>
            </a:r>
            <a:r>
              <a:rPr lang="en-US" dirty="0" smtClean="0"/>
              <a:t> </a:t>
            </a:r>
            <a:r>
              <a:rPr lang="en-US" dirty="0" err="1" smtClean="0"/>
              <a:t>integratie</a:t>
            </a:r>
            <a:r>
              <a:rPr lang="en-US" dirty="0" smtClean="0"/>
              <a:t> van online- &amp; offline </a:t>
            </a:r>
            <a:r>
              <a:rPr lang="en-US" dirty="0" err="1" smtClean="0"/>
              <a:t>strategieën</a:t>
            </a:r>
            <a:r>
              <a:rPr lang="en-US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/>
              <a:t>Kansrijke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voorbeelden</a:t>
            </a:r>
            <a:r>
              <a:rPr lang="en-US" sz="2000" b="1" dirty="0" smtClean="0"/>
              <a:t> van de </a:t>
            </a:r>
            <a:r>
              <a:rPr lang="en-US" sz="2000" b="1" dirty="0" err="1" smtClean="0"/>
              <a:t>aanpak</a:t>
            </a:r>
            <a:r>
              <a:rPr lang="en-US" sz="2000" b="1" dirty="0" smtClean="0"/>
              <a:t> van </a:t>
            </a:r>
            <a:r>
              <a:rPr lang="en-US" sz="2000" b="1" dirty="0" err="1" smtClean="0"/>
              <a:t>winkelleegstand</a:t>
            </a:r>
            <a:endParaRPr lang="en-US" sz="2000" b="1" dirty="0" smtClean="0"/>
          </a:p>
          <a:p>
            <a:pPr marL="774900" lvl="1" indent="-342900">
              <a:buFont typeface="+mj-lt"/>
              <a:buAutoNum type="arabicPeriod"/>
            </a:pPr>
            <a:r>
              <a:rPr lang="en-US" sz="1900" dirty="0" err="1" smtClean="0"/>
              <a:t>Stedelijke</a:t>
            </a:r>
            <a:r>
              <a:rPr lang="en-US" sz="1900" dirty="0" smtClean="0"/>
              <a:t> </a:t>
            </a:r>
            <a:r>
              <a:rPr lang="en-US" sz="1900" dirty="0" err="1" smtClean="0"/>
              <a:t>herverkaveling</a:t>
            </a:r>
            <a:endParaRPr lang="en-US" sz="1900" dirty="0" smtClean="0"/>
          </a:p>
          <a:p>
            <a:pPr marL="774900" lvl="1" indent="-342900">
              <a:buFont typeface="+mj-lt"/>
              <a:buAutoNum type="arabicPeriod"/>
            </a:pPr>
            <a:r>
              <a:rPr lang="en-US" sz="1900" dirty="0" err="1" smtClean="0"/>
              <a:t>Detailhandelsvisie</a:t>
            </a:r>
            <a:r>
              <a:rPr lang="en-US" sz="1900" dirty="0" smtClean="0"/>
              <a:t> en </a:t>
            </a:r>
            <a:r>
              <a:rPr lang="en-US" sz="1900" dirty="0" err="1" smtClean="0"/>
              <a:t>samenwerkingsafspraken</a:t>
            </a:r>
            <a:endParaRPr lang="en-US" sz="1900" dirty="0" smtClean="0"/>
          </a:p>
          <a:p>
            <a:pPr marL="774900" lvl="1" indent="-342900">
              <a:buFont typeface="+mj-lt"/>
              <a:buAutoNum type="arabicPeriod"/>
            </a:pPr>
            <a:r>
              <a:rPr lang="en-US" sz="1900" dirty="0" err="1" smtClean="0"/>
              <a:t>Stadsvernieuwing</a:t>
            </a:r>
            <a:r>
              <a:rPr lang="en-US" sz="1900" dirty="0" smtClean="0"/>
              <a:t> </a:t>
            </a:r>
            <a:r>
              <a:rPr lang="en-US" sz="1900" dirty="0" err="1" smtClean="0"/>
              <a:t>als</a:t>
            </a:r>
            <a:r>
              <a:rPr lang="en-US" sz="1900" dirty="0" smtClean="0"/>
              <a:t> business case</a:t>
            </a:r>
          </a:p>
          <a:p>
            <a:pPr marL="774900" lvl="1" indent="-342900">
              <a:buFont typeface="+mj-lt"/>
              <a:buAutoNum type="arabicPeriod"/>
            </a:pPr>
            <a:r>
              <a:rPr lang="en-US" sz="1900" dirty="0" err="1" smtClean="0"/>
              <a:t>Combinatie</a:t>
            </a:r>
            <a:r>
              <a:rPr lang="en-US" sz="1900" dirty="0" smtClean="0"/>
              <a:t> clicks &amp; bricks </a:t>
            </a:r>
          </a:p>
          <a:p>
            <a:pPr marL="342900" indent="-342900"/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Toekomstbestendig</a:t>
            </a:r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Tijdelijke aanduiding voor inhoud 3" descr="Binnenhof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835657" y="2249488"/>
            <a:ext cx="5472687" cy="36433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Provincies: Overijssel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Overijssel</a:t>
            </a:r>
            <a:endParaRPr lang="en-US" b="1" dirty="0" smtClean="0"/>
          </a:p>
          <a:p>
            <a:r>
              <a:rPr lang="en-US" dirty="0" err="1" smtClean="0"/>
              <a:t>Motie</a:t>
            </a:r>
            <a:r>
              <a:rPr lang="en-US" dirty="0" smtClean="0"/>
              <a:t> D66 tot </a:t>
            </a:r>
            <a:r>
              <a:rPr lang="en-US" dirty="0" err="1" smtClean="0"/>
              <a:t>oprichting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winkeltop</a:t>
            </a:r>
            <a:r>
              <a:rPr lang="en-US" dirty="0" smtClean="0"/>
              <a:t> (</a:t>
            </a:r>
            <a:r>
              <a:rPr lang="en-US" dirty="0" err="1" smtClean="0"/>
              <a:t>voorjaar</a:t>
            </a:r>
            <a:r>
              <a:rPr lang="en-US" dirty="0" smtClean="0"/>
              <a:t> 2013, </a:t>
            </a:r>
            <a:r>
              <a:rPr lang="en-US" dirty="0" err="1" smtClean="0"/>
              <a:t>aangenomen</a:t>
            </a:r>
            <a:r>
              <a:rPr lang="en-US" dirty="0" smtClean="0"/>
              <a:t>)</a:t>
            </a:r>
          </a:p>
          <a:p>
            <a:r>
              <a:rPr lang="nl-NL" dirty="0" smtClean="0"/>
              <a:t>CDA Overijssel bood afgelopen een ‘tienpuntenplan’ aan college GS rondom ruimtelijk beleid/aanpak winkelleegstand (mei 2013)</a:t>
            </a:r>
            <a:endParaRPr lang="en-US" dirty="0" smtClean="0"/>
          </a:p>
          <a:p>
            <a:r>
              <a:rPr lang="en-US" i="1" dirty="0" smtClean="0"/>
              <a:t>Status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Oprichting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winkeltop</a:t>
            </a:r>
            <a:r>
              <a:rPr lang="en-US" dirty="0" smtClean="0"/>
              <a:t> 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Provincies: Noord-Brabant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Noord</a:t>
            </a:r>
            <a:r>
              <a:rPr lang="en-US" b="1" dirty="0" smtClean="0"/>
              <a:t>-Brabant</a:t>
            </a:r>
          </a:p>
          <a:p>
            <a:r>
              <a:rPr lang="en-US" dirty="0" err="1" smtClean="0"/>
              <a:t>Oprichting</a:t>
            </a:r>
            <a:r>
              <a:rPr lang="en-US" dirty="0" smtClean="0"/>
              <a:t> </a:t>
            </a:r>
            <a:r>
              <a:rPr lang="en-US" dirty="0" err="1" smtClean="0"/>
              <a:t>publiek-privaat</a:t>
            </a:r>
            <a:r>
              <a:rPr lang="en-US" dirty="0" smtClean="0"/>
              <a:t> </a:t>
            </a:r>
            <a:r>
              <a:rPr lang="en-US" dirty="0" err="1" smtClean="0"/>
              <a:t>expertteam</a:t>
            </a:r>
            <a:r>
              <a:rPr lang="en-US" dirty="0" smtClean="0"/>
              <a:t>		</a:t>
            </a:r>
          </a:p>
          <a:p>
            <a:r>
              <a:rPr lang="en-US" i="1" dirty="0" err="1" smtClean="0"/>
              <a:t>Resultaat</a:t>
            </a:r>
            <a:endParaRPr lang="en-US" i="1" dirty="0" smtClean="0"/>
          </a:p>
          <a:p>
            <a:r>
              <a:rPr lang="en-US" dirty="0" smtClean="0"/>
              <a:t>Advies ‘</a:t>
            </a:r>
            <a:r>
              <a:rPr lang="en-US" dirty="0" err="1" smtClean="0"/>
              <a:t>Ambitie</a:t>
            </a:r>
            <a:r>
              <a:rPr lang="en-US" dirty="0" smtClean="0"/>
              <a:t> </a:t>
            </a:r>
            <a:r>
              <a:rPr lang="en-US" dirty="0" err="1" smtClean="0"/>
              <a:t>vereist</a:t>
            </a:r>
            <a:r>
              <a:rPr lang="en-US" dirty="0" smtClean="0"/>
              <a:t> </a:t>
            </a:r>
            <a:r>
              <a:rPr lang="en-US" dirty="0" err="1" smtClean="0"/>
              <a:t>keuzes</a:t>
            </a:r>
            <a:r>
              <a:rPr lang="en-US" dirty="0" smtClean="0"/>
              <a:t>’</a:t>
            </a:r>
          </a:p>
          <a:p>
            <a:r>
              <a:rPr lang="en-US" i="1" dirty="0" smtClean="0"/>
              <a:t>Kern</a:t>
            </a:r>
            <a:endParaRPr lang="en-US" dirty="0" smtClean="0"/>
          </a:p>
          <a:p>
            <a:r>
              <a:rPr lang="en-US" dirty="0" err="1" smtClean="0"/>
              <a:t>Overheid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ruimtelijk</a:t>
            </a:r>
            <a:r>
              <a:rPr lang="en-US" dirty="0" smtClean="0"/>
              <a:t> </a:t>
            </a:r>
            <a:r>
              <a:rPr lang="en-US" dirty="0" err="1" smtClean="0"/>
              <a:t>sturen</a:t>
            </a:r>
            <a:endParaRPr lang="en-US" dirty="0" smtClean="0"/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detailhandelsvisies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endParaRPr lang="en-US" dirty="0" smtClean="0"/>
          </a:p>
          <a:p>
            <a:r>
              <a:rPr lang="en-US" dirty="0" err="1" smtClean="0"/>
              <a:t>Expliciete</a:t>
            </a:r>
            <a:r>
              <a:rPr lang="en-US" dirty="0" smtClean="0"/>
              <a:t> </a:t>
            </a:r>
            <a:r>
              <a:rPr lang="en-US" dirty="0" err="1" smtClean="0"/>
              <a:t>keuzes</a:t>
            </a:r>
            <a:r>
              <a:rPr lang="en-US" dirty="0" smtClean="0"/>
              <a:t> (</a:t>
            </a:r>
            <a:r>
              <a:rPr lang="en-US" dirty="0" err="1" smtClean="0"/>
              <a:t>benoemen</a:t>
            </a:r>
            <a:r>
              <a:rPr lang="en-US" dirty="0" smtClean="0"/>
              <a:t> </a:t>
            </a:r>
            <a:r>
              <a:rPr lang="en-US" dirty="0" err="1" smtClean="0"/>
              <a:t>perspectiefrijke</a:t>
            </a:r>
            <a:r>
              <a:rPr lang="en-US" dirty="0" smtClean="0"/>
              <a:t> en –</a:t>
            </a:r>
            <a:r>
              <a:rPr lang="en-US" dirty="0" err="1" smtClean="0"/>
              <a:t>arme</a:t>
            </a:r>
            <a:r>
              <a:rPr lang="en-US" dirty="0" smtClean="0"/>
              <a:t> </a:t>
            </a:r>
            <a:r>
              <a:rPr lang="en-US" dirty="0" err="1" smtClean="0"/>
              <a:t>locaties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dynamische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detailhandel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4" name="Afbeelding 3" descr="Ambitie vereist keuz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978426"/>
            <a:ext cx="4125624" cy="16794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Provincies</a:t>
            </a:r>
            <a:r>
              <a:rPr lang="en-US" dirty="0" smtClean="0"/>
              <a:t>: </a:t>
            </a:r>
            <a:r>
              <a:rPr lang="en-US" dirty="0" err="1" smtClean="0"/>
              <a:t>Zuid</a:t>
            </a:r>
            <a:r>
              <a:rPr lang="en-US" dirty="0" smtClean="0"/>
              <a:t>-Holland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Zuid</a:t>
            </a:r>
            <a:r>
              <a:rPr lang="en-US" b="1" dirty="0" smtClean="0"/>
              <a:t>-Holland</a:t>
            </a:r>
          </a:p>
          <a:p>
            <a:r>
              <a:rPr lang="en-US" dirty="0" err="1" smtClean="0"/>
              <a:t>Reactieve</a:t>
            </a:r>
            <a:r>
              <a:rPr lang="en-US" dirty="0" smtClean="0"/>
              <a:t> </a:t>
            </a:r>
            <a:r>
              <a:rPr lang="en-US" dirty="0" err="1" smtClean="0"/>
              <a:t>aanwijzing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7 </a:t>
            </a:r>
            <a:r>
              <a:rPr lang="en-US" dirty="0" err="1" smtClean="0"/>
              <a:t>gemeenten</a:t>
            </a:r>
            <a:r>
              <a:rPr lang="en-US" dirty="0" smtClean="0"/>
              <a:t> (</a:t>
            </a:r>
            <a:r>
              <a:rPr lang="en-US" dirty="0" err="1" smtClean="0"/>
              <a:t>zomer</a:t>
            </a:r>
            <a:r>
              <a:rPr lang="en-US" dirty="0" smtClean="0"/>
              <a:t> 2013)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err="1" smtClean="0"/>
              <a:t>Reden</a:t>
            </a:r>
            <a:endParaRPr lang="en-US" i="1" dirty="0" smtClean="0"/>
          </a:p>
          <a:p>
            <a:r>
              <a:rPr lang="nl-NL" dirty="0" smtClean="0"/>
              <a:t>De provincie stelt dat er in de provincie Zuid-Holland sprake is van overaanbod aan winkelvloeroppervlakte en nog niet gerealiseerde ruimte uit bestemmingsplannen. 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4" name="Afbeelding 3" descr="Zuid-Hol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140968"/>
            <a:ext cx="4320480" cy="11701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Gemeentelijke</a:t>
            </a:r>
            <a:r>
              <a:rPr lang="en-US" dirty="0" smtClean="0"/>
              <a:t> </a:t>
            </a:r>
            <a:r>
              <a:rPr lang="en-US" dirty="0" err="1" smtClean="0"/>
              <a:t>detailhandelsvisies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Onderdelen</a:t>
            </a:r>
            <a:r>
              <a:rPr lang="en-US" b="1" dirty="0" smtClean="0"/>
              <a:t> van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toekomstbestendige</a:t>
            </a:r>
            <a:r>
              <a:rPr lang="en-US" b="1" dirty="0" smtClean="0"/>
              <a:t> </a:t>
            </a:r>
            <a:r>
              <a:rPr lang="en-US" b="1" dirty="0" err="1" smtClean="0"/>
              <a:t>detailhandelsvisie</a:t>
            </a:r>
            <a:r>
              <a:rPr lang="en-US" b="1" dirty="0" smtClean="0"/>
              <a:t> + </a:t>
            </a:r>
            <a:r>
              <a:rPr lang="en-US" b="1" dirty="0" err="1" smtClean="0"/>
              <a:t>implementatie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capaciteit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r>
              <a:rPr lang="en-US" dirty="0" smtClean="0"/>
              <a:t>,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collegeperiode</a:t>
            </a:r>
            <a:r>
              <a:rPr lang="en-US" dirty="0" smtClean="0"/>
              <a:t> (</a:t>
            </a:r>
            <a:r>
              <a:rPr lang="en-US" dirty="0" err="1" smtClean="0"/>
              <a:t>verwachting</a:t>
            </a:r>
            <a:r>
              <a:rPr lang="en-US" dirty="0" smtClean="0"/>
              <a:t> is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winkelleegstand</a:t>
            </a:r>
            <a:r>
              <a:rPr lang="en-US" dirty="0" smtClean="0"/>
              <a:t> </a:t>
            </a:r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toeneemt</a:t>
            </a:r>
            <a:r>
              <a:rPr lang="en-US" dirty="0" smtClean="0"/>
              <a:t>). Want: </a:t>
            </a:r>
            <a:r>
              <a:rPr lang="en-US" dirty="0" err="1" smtClean="0"/>
              <a:t>Leegstand</a:t>
            </a:r>
            <a:r>
              <a:rPr lang="en-US" dirty="0" smtClean="0"/>
              <a:t>- en </a:t>
            </a:r>
            <a:r>
              <a:rPr lang="en-US" dirty="0" err="1" smtClean="0"/>
              <a:t>transformatiemanagement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steeds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vak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vraagt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hoger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professionaliteitsniveau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Stimuleer</a:t>
            </a:r>
            <a:r>
              <a:rPr lang="en-US" dirty="0" smtClean="0"/>
              <a:t> </a:t>
            </a:r>
            <a:r>
              <a:rPr lang="en-US" dirty="0" err="1" smtClean="0"/>
              <a:t>vereniging</a:t>
            </a:r>
            <a:r>
              <a:rPr lang="en-US" dirty="0" smtClean="0"/>
              <a:t> van </a:t>
            </a:r>
            <a:r>
              <a:rPr lang="en-US" dirty="0" err="1" smtClean="0"/>
              <a:t>ondernemers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van </a:t>
            </a:r>
            <a:r>
              <a:rPr lang="en-US" dirty="0" err="1" smtClean="0"/>
              <a:t>beschikbaar</a:t>
            </a:r>
            <a:r>
              <a:rPr lang="en-US" dirty="0" smtClean="0"/>
              <a:t> </a:t>
            </a:r>
            <a:r>
              <a:rPr lang="en-US" dirty="0" err="1" smtClean="0"/>
              <a:t>instrumentarium</a:t>
            </a:r>
            <a:r>
              <a:rPr lang="en-US" dirty="0" smtClean="0"/>
              <a:t> (</a:t>
            </a:r>
            <a:r>
              <a:rPr lang="en-US" dirty="0" err="1" smtClean="0"/>
              <a:t>zoals</a:t>
            </a:r>
            <a:r>
              <a:rPr lang="en-US" dirty="0" smtClean="0"/>
              <a:t> BIZ, </a:t>
            </a:r>
            <a:r>
              <a:rPr lang="en-US" dirty="0" err="1" smtClean="0"/>
              <a:t>precarioheffing</a:t>
            </a:r>
            <a:r>
              <a:rPr lang="en-US" dirty="0" smtClean="0"/>
              <a:t>, Ladder </a:t>
            </a:r>
            <a:r>
              <a:rPr lang="en-US" dirty="0" err="1" smtClean="0"/>
              <a:t>Duurzame</a:t>
            </a:r>
            <a:r>
              <a:rPr lang="en-US" dirty="0" smtClean="0"/>
              <a:t> </a:t>
            </a:r>
            <a:r>
              <a:rPr lang="en-US" dirty="0" err="1" smtClean="0"/>
              <a:t>Verstedelijking</a:t>
            </a:r>
            <a:r>
              <a:rPr lang="en-US" dirty="0" smtClean="0"/>
              <a:t>, </a:t>
            </a:r>
            <a:r>
              <a:rPr lang="en-US" dirty="0" err="1" smtClean="0"/>
              <a:t>aanstelling</a:t>
            </a:r>
            <a:r>
              <a:rPr lang="en-US" dirty="0" smtClean="0"/>
              <a:t> </a:t>
            </a:r>
            <a:r>
              <a:rPr lang="en-US" dirty="0" err="1" smtClean="0"/>
              <a:t>winkelstraatmanager</a:t>
            </a:r>
            <a:r>
              <a:rPr lang="en-US" dirty="0" smtClean="0"/>
              <a:t>, (</a:t>
            </a:r>
            <a:r>
              <a:rPr lang="en-US" dirty="0" err="1" smtClean="0"/>
              <a:t>flexibiliteit</a:t>
            </a:r>
            <a:r>
              <a:rPr lang="en-US" dirty="0" smtClean="0"/>
              <a:t> in) </a:t>
            </a:r>
            <a:r>
              <a:rPr lang="en-US" dirty="0" err="1" smtClean="0"/>
              <a:t>bestemmingsplannen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vertelt</a:t>
            </a:r>
            <a:r>
              <a:rPr lang="en-US" dirty="0" smtClean="0"/>
              <a:t> het </a:t>
            </a:r>
            <a:r>
              <a:rPr lang="en-US" dirty="0" err="1" smtClean="0"/>
              <a:t>voorgaande</a:t>
            </a:r>
            <a:r>
              <a:rPr lang="en-US" dirty="0" smtClean="0"/>
              <a:t> </a:t>
            </a:r>
            <a:r>
              <a:rPr lang="en-US" dirty="0" err="1" smtClean="0"/>
              <a:t>ons</a:t>
            </a:r>
            <a:r>
              <a:rPr lang="en-US" dirty="0" smtClean="0"/>
              <a:t>?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bestaan</a:t>
            </a:r>
            <a:r>
              <a:rPr lang="en-US" dirty="0" smtClean="0"/>
              <a:t> diverse </a:t>
            </a:r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té</a:t>
            </a:r>
            <a:r>
              <a:rPr lang="en-US" dirty="0" smtClean="0"/>
              <a:t>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err="1" smtClean="0"/>
              <a:t>gezien</a:t>
            </a:r>
            <a:r>
              <a:rPr lang="en-US" dirty="0" smtClean="0"/>
              <a:t> de </a:t>
            </a:r>
            <a:r>
              <a:rPr lang="en-US" dirty="0" err="1" smtClean="0"/>
              <a:t>omvang</a:t>
            </a:r>
            <a:r>
              <a:rPr lang="en-US" dirty="0" smtClean="0"/>
              <a:t> (die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eens</a:t>
            </a:r>
            <a:r>
              <a:rPr lang="en-US" dirty="0" smtClean="0"/>
              <a:t> </a:t>
            </a:r>
            <a:r>
              <a:rPr lang="en-US" dirty="0" err="1" smtClean="0"/>
              <a:t>toeneemt</a:t>
            </a:r>
            <a:r>
              <a:rPr lang="en-US" dirty="0" smtClean="0"/>
              <a:t>) van </a:t>
            </a:r>
            <a:r>
              <a:rPr lang="en-US" dirty="0" err="1" smtClean="0"/>
              <a:t>winkelleegstand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gemeenten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gebrek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visie</a:t>
            </a:r>
            <a:r>
              <a:rPr lang="en-US" dirty="0" smtClean="0"/>
              <a:t> op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detailhandelsbestand</a:t>
            </a:r>
            <a:r>
              <a:rPr lang="en-US" dirty="0" smtClean="0"/>
              <a:t> en de </a:t>
            </a:r>
            <a:r>
              <a:rPr lang="en-US" dirty="0" err="1" smtClean="0"/>
              <a:t>toekomst</a:t>
            </a:r>
            <a:r>
              <a:rPr lang="en-US" dirty="0" smtClean="0"/>
              <a:t> </a:t>
            </a:r>
            <a:r>
              <a:rPr lang="en-US" dirty="0" err="1" smtClean="0"/>
              <a:t>hiervan</a:t>
            </a:r>
            <a:r>
              <a:rPr lang="en-US" dirty="0" smtClean="0"/>
              <a:t>? Worden </a:t>
            </a:r>
            <a:r>
              <a:rPr lang="en-US" dirty="0" err="1" smtClean="0"/>
              <a:t>visies</a:t>
            </a:r>
            <a:r>
              <a:rPr lang="en-US" dirty="0" smtClean="0"/>
              <a:t> </a:t>
            </a:r>
            <a:r>
              <a:rPr lang="en-US" dirty="0" err="1" smtClean="0"/>
              <a:t>voldoende</a:t>
            </a:r>
            <a:r>
              <a:rPr lang="en-US" dirty="0" smtClean="0"/>
              <a:t> </a:t>
            </a:r>
            <a:r>
              <a:rPr lang="en-US" smtClean="0"/>
              <a:t>geïmplementeerd</a:t>
            </a:r>
            <a:r>
              <a:rPr lang="en-US" dirty="0" smtClean="0"/>
              <a:t>?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Publieke</a:t>
            </a:r>
            <a:r>
              <a:rPr lang="en-US" dirty="0" smtClean="0"/>
              <a:t> financiering (in </a:t>
            </a:r>
            <a:r>
              <a:rPr lang="en-US" dirty="0" err="1" smtClean="0"/>
              <a:t>ieder</a:t>
            </a:r>
            <a:r>
              <a:rPr lang="en-US" dirty="0" smtClean="0"/>
              <a:t> </a:t>
            </a:r>
            <a:r>
              <a:rPr lang="en-US" dirty="0" err="1" smtClean="0"/>
              <a:t>geval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aanjager</a:t>
            </a:r>
            <a:r>
              <a:rPr lang="en-US" dirty="0" smtClean="0"/>
              <a:t>) </a:t>
            </a:r>
            <a:r>
              <a:rPr lang="en-US" dirty="0" err="1" smtClean="0"/>
              <a:t>lijkt</a:t>
            </a:r>
            <a:r>
              <a:rPr lang="en-US" dirty="0" smtClean="0"/>
              <a:t> </a:t>
            </a:r>
            <a:r>
              <a:rPr lang="en-US" dirty="0" err="1" smtClean="0"/>
              <a:t>vooralsnog</a:t>
            </a:r>
            <a:r>
              <a:rPr lang="en-US" dirty="0" smtClean="0"/>
              <a:t> </a:t>
            </a:r>
            <a:r>
              <a:rPr lang="en-US" dirty="0" err="1" smtClean="0"/>
              <a:t>onmisbaar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provincies</a:t>
            </a:r>
            <a:r>
              <a:rPr lang="en-US" dirty="0" smtClean="0"/>
              <a:t> </a:t>
            </a:r>
            <a:r>
              <a:rPr lang="en-US" dirty="0" err="1" smtClean="0"/>
              <a:t>Zuid</a:t>
            </a:r>
            <a:r>
              <a:rPr lang="en-US" dirty="0" smtClean="0"/>
              <a:t>-Holland </a:t>
            </a:r>
            <a:r>
              <a:rPr lang="en-US" dirty="0" err="1" smtClean="0"/>
              <a:t>volgen</a:t>
            </a:r>
            <a:r>
              <a:rPr lang="en-US" dirty="0" smtClean="0"/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van </a:t>
            </a:r>
            <a:r>
              <a:rPr lang="en-US" dirty="0" err="1" smtClean="0"/>
              <a:t>winstgevend</a:t>
            </a:r>
            <a:r>
              <a:rPr lang="en-US" dirty="0" smtClean="0"/>
              <a:t> </a:t>
            </a:r>
            <a:r>
              <a:rPr lang="en-US" dirty="0" err="1" smtClean="0"/>
              <a:t>grootschalig</a:t>
            </a:r>
            <a:r>
              <a:rPr lang="en-US" dirty="0" smtClean="0"/>
              <a:t> (her)</a:t>
            </a:r>
            <a:r>
              <a:rPr lang="en-US" dirty="0" err="1" smtClean="0"/>
              <a:t>ontwikkelen</a:t>
            </a:r>
            <a:r>
              <a:rPr lang="en-US" dirty="0" smtClean="0"/>
              <a:t> is </a:t>
            </a:r>
            <a:r>
              <a:rPr lang="en-US" dirty="0" err="1" smtClean="0"/>
              <a:t>voorbij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nieuwe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samenwerkingsverbanden</a:t>
            </a:r>
            <a:r>
              <a:rPr lang="en-US" dirty="0" smtClean="0">
                <a:sym typeface="Wingdings" pitchFamily="2" charset="2"/>
              </a:rPr>
              <a:t> en </a:t>
            </a:r>
            <a:r>
              <a:rPr lang="en-US" dirty="0" err="1" smtClean="0">
                <a:sym typeface="Wingdings" pitchFamily="2" charset="2"/>
              </a:rPr>
              <a:t>kleinschaliger</a:t>
            </a:r>
            <a:r>
              <a:rPr lang="en-US" dirty="0" smtClean="0">
                <a:sym typeface="Wingdings" pitchFamily="2" charset="2"/>
              </a:rPr>
              <a:t> en </a:t>
            </a:r>
            <a:r>
              <a:rPr lang="en-US" dirty="0" err="1" smtClean="0">
                <a:sym typeface="Wingdings" pitchFamily="2" charset="2"/>
              </a:rPr>
              <a:t>gefaseerd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ontwikkelen</a:t>
            </a:r>
            <a:r>
              <a:rPr lang="en-US" dirty="0" smtClean="0">
                <a:sym typeface="Wingdings" pitchFamily="2" charset="2"/>
              </a:rPr>
              <a:t>?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doet Platform31?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Uitvraag G32-steden naar hun beleid op detailhandel en aanpak (voorkoming en terugdringing) winkelleegstand </a:t>
            </a:r>
          </a:p>
          <a:p>
            <a:endParaRPr lang="nl-NL" dirty="0"/>
          </a:p>
        </p:txBody>
      </p:sp>
      <p:pic>
        <p:nvPicPr>
          <p:cNvPr id="4" name="Afbeelding 3" descr="ExcWinkelleegstandRdam 26 apr 2013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868864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doet Platform31?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(korte) Publicatie ‘Aanpakken van Winkelleegstand’</a:t>
            </a:r>
          </a:p>
          <a:p>
            <a:r>
              <a:rPr lang="nl-NL" i="1" dirty="0" smtClean="0"/>
              <a:t>Kern: </a:t>
            </a:r>
            <a:r>
              <a:rPr lang="nl-NL" b="1" dirty="0" smtClean="0"/>
              <a:t>Inzicht in effectieve lokale en regionale aanpakken</a:t>
            </a:r>
          </a:p>
          <a:p>
            <a:r>
              <a:rPr lang="nl-NL" dirty="0" smtClean="0"/>
              <a:t>Inhoud o.a.: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Op welke factoren valt er te </a:t>
            </a:r>
            <a:r>
              <a:rPr lang="nl-NL" b="1" dirty="0" smtClean="0"/>
              <a:t>sturen</a:t>
            </a:r>
            <a:r>
              <a:rPr lang="nl-NL" dirty="0" smtClean="0"/>
              <a:t>? Welke </a:t>
            </a:r>
            <a:r>
              <a:rPr lang="nl-NL" b="1" dirty="0" smtClean="0"/>
              <a:t>instrumenten</a:t>
            </a:r>
            <a:r>
              <a:rPr lang="nl-NL" dirty="0" smtClean="0"/>
              <a:t> zijn er en hoe bruikbaar zijn deze?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Hoe maak je onderscheid tussen </a:t>
            </a:r>
            <a:r>
              <a:rPr lang="nl-NL" b="1" dirty="0" smtClean="0"/>
              <a:t>type winkelgebied </a:t>
            </a:r>
            <a:r>
              <a:rPr lang="nl-NL" dirty="0" smtClean="0"/>
              <a:t>en wat heeft dit voor </a:t>
            </a:r>
            <a:r>
              <a:rPr lang="nl-NL" b="1" dirty="0" smtClean="0"/>
              <a:t>consequenties</a:t>
            </a:r>
            <a:r>
              <a:rPr lang="nl-NL" dirty="0" smtClean="0"/>
              <a:t> voor het type aanpak dat je kiest?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Weergave </a:t>
            </a:r>
            <a:r>
              <a:rPr lang="nl-NL" b="1" dirty="0" smtClean="0"/>
              <a:t>actuele discussies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Onderscheid naar </a:t>
            </a:r>
            <a:r>
              <a:rPr lang="nl-NL" b="1" dirty="0" smtClean="0"/>
              <a:t>belangen en risico’s </a:t>
            </a:r>
            <a:r>
              <a:rPr lang="nl-NL" dirty="0" err="1" smtClean="0"/>
              <a:t>stakeholders</a:t>
            </a:r>
            <a:endParaRPr lang="nl-NL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/>
            <a:endParaRPr lang="en-US" sz="2000" b="1" dirty="0" smtClean="0"/>
          </a:p>
          <a:p>
            <a:pPr marL="342900" indent="-342900">
              <a:buAutoNum type="arabicPeriod" startAt="2"/>
            </a:pPr>
            <a:r>
              <a:rPr lang="en-US" sz="2000" b="1" dirty="0" err="1" smtClean="0"/>
              <a:t>Toekomstbestendig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beleid</a:t>
            </a:r>
            <a:r>
              <a:rPr lang="en-US" sz="2000" b="1" dirty="0" smtClean="0"/>
              <a:t> </a:t>
            </a:r>
          </a:p>
          <a:p>
            <a:pPr marL="342900" indent="-342900"/>
            <a:r>
              <a:rPr lang="en-US" b="1" dirty="0" smtClean="0"/>
              <a:t>	</a:t>
            </a:r>
            <a:r>
              <a:rPr lang="en-US" dirty="0" err="1" smtClean="0"/>
              <a:t>Aanpak</a:t>
            </a:r>
            <a:r>
              <a:rPr lang="en-US" dirty="0" smtClean="0"/>
              <a:t> </a:t>
            </a:r>
            <a:r>
              <a:rPr lang="en-US" dirty="0" err="1" smtClean="0"/>
              <a:t>winkelleegstand</a:t>
            </a:r>
            <a:r>
              <a:rPr lang="en-US" dirty="0" smtClean="0"/>
              <a:t> </a:t>
            </a:r>
          </a:p>
          <a:p>
            <a:pPr marL="342900" indent="-342900"/>
            <a:r>
              <a:rPr lang="en-US" dirty="0" smtClean="0"/>
              <a:t>	&amp;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err="1" smtClean="0"/>
              <a:t>Versterking</a:t>
            </a:r>
            <a:r>
              <a:rPr lang="en-US" dirty="0" smtClean="0"/>
              <a:t> </a:t>
            </a:r>
            <a:r>
              <a:rPr lang="en-US" dirty="0" err="1" smtClean="0"/>
              <a:t>winkelstructuur</a:t>
            </a:r>
            <a:r>
              <a:rPr lang="en-US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Kansrijke aanpakken: stedelijke herverkaveling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Rotterdam </a:t>
            </a:r>
            <a:endParaRPr lang="en-US" sz="2000" b="1" dirty="0" smtClean="0"/>
          </a:p>
          <a:p>
            <a:pPr>
              <a:buNone/>
            </a:pPr>
            <a:r>
              <a:rPr lang="en-US" sz="1800" b="1" dirty="0" err="1" smtClean="0">
                <a:solidFill>
                  <a:srgbClr val="0070C0"/>
                </a:solidFill>
              </a:rPr>
              <a:t>Stedelijke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herverkaveling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Noorderboulevard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 descr="Noorderblv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250000"/>
            <a:ext cx="3612159" cy="37119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stedelijke</a:t>
            </a:r>
            <a:r>
              <a:rPr lang="en-US" dirty="0" smtClean="0"/>
              <a:t> </a:t>
            </a:r>
            <a:r>
              <a:rPr lang="en-US" dirty="0" err="1" smtClean="0"/>
              <a:t>herverkaveling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Rotterdam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 smtClean="0"/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Stedelijke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herverkaveling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op de </a:t>
            </a:r>
            <a:r>
              <a:rPr lang="en-US" dirty="0" err="1" smtClean="0">
                <a:solidFill>
                  <a:srgbClr val="0070C0"/>
                </a:solidFill>
              </a:rPr>
              <a:t>Noorderboulevard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tx2"/>
                </a:solidFill>
              </a:rPr>
              <a:t>Aanleiding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Lange </a:t>
            </a:r>
            <a:r>
              <a:rPr lang="en-US" dirty="0" err="1" smtClean="0">
                <a:solidFill>
                  <a:schemeClr val="tx2"/>
                </a:solidFill>
              </a:rPr>
              <a:t>winkelstraat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versnipperd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pandeigendom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Kende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leegstandspercentage</a:t>
            </a:r>
            <a:r>
              <a:rPr lang="en-US" dirty="0" smtClean="0">
                <a:solidFill>
                  <a:schemeClr val="tx2"/>
                </a:solidFill>
              </a:rPr>
              <a:t> van 20%, </a:t>
            </a:r>
            <a:r>
              <a:rPr lang="en-US" dirty="0" err="1" smtClean="0">
                <a:solidFill>
                  <a:schemeClr val="tx2"/>
                </a:solidFill>
              </a:rPr>
              <a:t>branchevervaging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achterstallig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onderhoud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b="1" dirty="0" err="1" smtClean="0">
                <a:solidFill>
                  <a:schemeClr val="tx2"/>
                </a:solidFill>
              </a:rPr>
              <a:t>Doel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Creëren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aantrekkelijk</a:t>
            </a:r>
            <a:r>
              <a:rPr lang="en-US" dirty="0" smtClean="0">
                <a:solidFill>
                  <a:schemeClr val="tx2"/>
                </a:solidFill>
              </a:rPr>
              <a:t>, divers (</a:t>
            </a:r>
            <a:r>
              <a:rPr lang="en-US" dirty="0" err="1" smtClean="0">
                <a:solidFill>
                  <a:schemeClr val="tx2"/>
                </a:solidFill>
              </a:rPr>
              <a:t>ketens</a:t>
            </a:r>
            <a:r>
              <a:rPr lang="en-US" dirty="0" smtClean="0">
                <a:solidFill>
                  <a:schemeClr val="tx2"/>
                </a:solidFill>
              </a:rPr>
              <a:t> en MKB) en </a:t>
            </a:r>
            <a:r>
              <a:rPr lang="en-US" dirty="0" err="1" smtClean="0">
                <a:solidFill>
                  <a:schemeClr val="tx2"/>
                </a:solidFill>
              </a:rPr>
              <a:t>gestructureerd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wijkwinkelgebied</a:t>
            </a:r>
            <a:r>
              <a:rPr lang="en-US" dirty="0" smtClean="0">
                <a:solidFill>
                  <a:schemeClr val="tx2"/>
                </a:solidFill>
              </a:rPr>
              <a:t> en </a:t>
            </a:r>
            <a:r>
              <a:rPr lang="en-US" dirty="0" err="1" smtClean="0">
                <a:solidFill>
                  <a:schemeClr val="tx2"/>
                </a:solidFill>
              </a:rPr>
              <a:t>hierdoor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waardetoename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vastgoed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stedelijke</a:t>
            </a:r>
            <a:r>
              <a:rPr lang="en-US" dirty="0" smtClean="0"/>
              <a:t> </a:t>
            </a:r>
            <a:r>
              <a:rPr lang="en-US" dirty="0" err="1" smtClean="0"/>
              <a:t>herverkaveling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Kern </a:t>
            </a:r>
            <a:r>
              <a:rPr lang="en-US" b="1" dirty="0" err="1" smtClean="0"/>
              <a:t>aanpak</a:t>
            </a:r>
            <a:endParaRPr lang="en-US" b="1" dirty="0" smtClean="0"/>
          </a:p>
          <a:p>
            <a:pPr>
              <a:buNone/>
            </a:pPr>
            <a:r>
              <a:rPr lang="en-US" dirty="0" err="1" smtClean="0"/>
              <a:t>Fase</a:t>
            </a:r>
            <a:r>
              <a:rPr lang="en-US" dirty="0" smtClean="0"/>
              <a:t> 1: </a:t>
            </a:r>
            <a:r>
              <a:rPr lang="en-US" dirty="0" err="1" smtClean="0"/>
              <a:t>Transformatie</a:t>
            </a:r>
            <a:r>
              <a:rPr lang="en-US" dirty="0" smtClean="0"/>
              <a:t> </a:t>
            </a:r>
            <a:r>
              <a:rPr lang="en-US" dirty="0" err="1" smtClean="0"/>
              <a:t>winkelgebied</a:t>
            </a:r>
            <a:r>
              <a:rPr lang="en-US" dirty="0" smtClean="0"/>
              <a:t>		</a:t>
            </a:r>
          </a:p>
          <a:p>
            <a:pPr>
              <a:buNone/>
            </a:pPr>
            <a:r>
              <a:rPr lang="en-US" b="1" dirty="0" smtClean="0"/>
              <a:t>Hoe? 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Subsidie (EFRO) voor koppeling van panden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Subsidie voor verbetering en uitstraling winkelpanden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Verfraaiing buitenruimte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Gebiedspromotie</a:t>
            </a:r>
            <a:endParaRPr lang="en-US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stedelijke</a:t>
            </a:r>
            <a:r>
              <a:rPr lang="en-US" dirty="0" smtClean="0"/>
              <a:t> </a:t>
            </a:r>
            <a:r>
              <a:rPr lang="en-US" dirty="0" err="1" smtClean="0"/>
              <a:t>herverkaveling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/>
              <a:t>stroomschema</a:t>
            </a:r>
            <a:endParaRPr lang="nl-NL" i="1" dirty="0"/>
          </a:p>
        </p:txBody>
      </p:sp>
      <p:pic>
        <p:nvPicPr>
          <p:cNvPr id="4" name="Tijdelijke aanduiding voor inhoud 3" descr="Model vastgoedfonds.jpg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759521" y="2249488"/>
            <a:ext cx="5624959" cy="36433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stedelijke</a:t>
            </a:r>
            <a:r>
              <a:rPr lang="en-US" dirty="0" smtClean="0"/>
              <a:t> </a:t>
            </a:r>
            <a:r>
              <a:rPr lang="en-US" dirty="0" err="1" smtClean="0"/>
              <a:t>herverkaveling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Kern </a:t>
            </a:r>
            <a:r>
              <a:rPr lang="en-US" b="1" dirty="0" err="1" smtClean="0"/>
              <a:t>aanpak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Fase</a:t>
            </a:r>
            <a:r>
              <a:rPr lang="en-US" dirty="0" smtClean="0"/>
              <a:t> 2: </a:t>
            </a:r>
            <a:r>
              <a:rPr lang="en-US" dirty="0" err="1" smtClean="0"/>
              <a:t>oprichting</a:t>
            </a:r>
            <a:r>
              <a:rPr lang="en-US" dirty="0" smtClean="0"/>
              <a:t> </a:t>
            </a:r>
            <a:r>
              <a:rPr lang="en-US" dirty="0" err="1" smtClean="0"/>
              <a:t>vastgoedfonds</a:t>
            </a:r>
            <a:endParaRPr lang="en-US" dirty="0" smtClean="0"/>
          </a:p>
          <a:p>
            <a:r>
              <a:rPr lang="en-US" b="1" dirty="0" smtClean="0"/>
              <a:t>Hoe?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err="1" smtClean="0"/>
              <a:t>Pandeigenaren</a:t>
            </a:r>
            <a:r>
              <a:rPr lang="en-US" dirty="0" smtClean="0"/>
              <a:t> </a:t>
            </a:r>
            <a:r>
              <a:rPr lang="en-US" dirty="0" err="1" smtClean="0"/>
              <a:t>dragen</a:t>
            </a:r>
            <a:r>
              <a:rPr lang="en-US" dirty="0" smtClean="0"/>
              <a:t> </a:t>
            </a:r>
            <a:r>
              <a:rPr lang="en-US" dirty="0" err="1" smtClean="0"/>
              <a:t>eigendomsrecht</a:t>
            </a:r>
            <a:r>
              <a:rPr lang="en-US" dirty="0" smtClean="0"/>
              <a:t> over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vastgoedfonds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Vooraf</a:t>
            </a:r>
            <a:r>
              <a:rPr lang="en-US" dirty="0" smtClean="0"/>
              <a:t> </a:t>
            </a:r>
            <a:r>
              <a:rPr lang="en-US" dirty="0" err="1" smtClean="0"/>
              <a:t>dubbele</a:t>
            </a:r>
            <a:r>
              <a:rPr lang="en-US" dirty="0" smtClean="0"/>
              <a:t> </a:t>
            </a:r>
            <a:r>
              <a:rPr lang="en-US" dirty="0" err="1" smtClean="0"/>
              <a:t>onafhankelijke</a:t>
            </a:r>
            <a:r>
              <a:rPr lang="en-US" dirty="0" smtClean="0"/>
              <a:t> </a:t>
            </a:r>
            <a:r>
              <a:rPr lang="en-US" dirty="0" err="1" smtClean="0"/>
              <a:t>taxatie</a:t>
            </a:r>
            <a:r>
              <a:rPr lang="en-US" dirty="0" smtClean="0"/>
              <a:t> van het </a:t>
            </a:r>
            <a:r>
              <a:rPr lang="en-US" dirty="0" err="1" smtClean="0"/>
              <a:t>pand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Vmg</a:t>
            </a:r>
            <a:r>
              <a:rPr lang="en-US" dirty="0" smtClean="0"/>
              <a:t>. </a:t>
            </a:r>
            <a:r>
              <a:rPr lang="en-US" dirty="0" err="1" smtClean="0"/>
              <a:t>eigenaren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aandeelhouder</a:t>
            </a:r>
            <a:r>
              <a:rPr lang="en-US" dirty="0" smtClean="0"/>
              <a:t> in het </a:t>
            </a:r>
            <a:r>
              <a:rPr lang="en-US" dirty="0" err="1" smtClean="0"/>
              <a:t>fonds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Dividenduitkering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Professioneel</a:t>
            </a:r>
            <a:r>
              <a:rPr lang="en-US" dirty="0" smtClean="0"/>
              <a:t> management</a:t>
            </a:r>
          </a:p>
          <a:p>
            <a:endParaRPr lang="en-US" b="1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Kansrijke</a:t>
            </a:r>
            <a:r>
              <a:rPr lang="en-US" dirty="0" smtClean="0"/>
              <a:t> </a:t>
            </a:r>
            <a:r>
              <a:rPr lang="en-US" dirty="0" err="1" smtClean="0"/>
              <a:t>aanpakken</a:t>
            </a:r>
            <a:r>
              <a:rPr lang="en-US" dirty="0" smtClean="0"/>
              <a:t>: </a:t>
            </a:r>
            <a:r>
              <a:rPr lang="en-US" dirty="0" err="1" smtClean="0"/>
              <a:t>stedelijke</a:t>
            </a:r>
            <a:r>
              <a:rPr lang="en-US" dirty="0" smtClean="0"/>
              <a:t> </a:t>
            </a:r>
            <a:r>
              <a:rPr lang="en-US" dirty="0" err="1" smtClean="0"/>
              <a:t>herverkaveling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Resultaten</a:t>
            </a:r>
            <a:r>
              <a:rPr lang="en-US" b="1" dirty="0" smtClean="0"/>
              <a:t> (</a:t>
            </a:r>
            <a:r>
              <a:rPr lang="en-US" b="1" dirty="0" err="1" smtClean="0"/>
              <a:t>stap</a:t>
            </a:r>
            <a:r>
              <a:rPr lang="en-US" b="1" dirty="0" smtClean="0"/>
              <a:t> 1 en 2 </a:t>
            </a:r>
            <a:r>
              <a:rPr lang="en-US" b="1" dirty="0" err="1" smtClean="0"/>
              <a:t>uit</a:t>
            </a:r>
            <a:r>
              <a:rPr lang="en-US" b="1" dirty="0" smtClean="0"/>
              <a:t> </a:t>
            </a:r>
            <a:r>
              <a:rPr lang="en-US" b="1" dirty="0" err="1" smtClean="0"/>
              <a:t>stroomschema</a:t>
            </a:r>
            <a:r>
              <a:rPr lang="en-US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35 </a:t>
            </a:r>
            <a:r>
              <a:rPr lang="en-US" dirty="0" err="1" smtClean="0"/>
              <a:t>gehonoreerde</a:t>
            </a:r>
            <a:r>
              <a:rPr lang="en-US" dirty="0" smtClean="0"/>
              <a:t> </a:t>
            </a:r>
            <a:r>
              <a:rPr lang="en-US" dirty="0" err="1" smtClean="0"/>
              <a:t>aanvragen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renovatie</a:t>
            </a:r>
            <a:r>
              <a:rPr lang="en-US" dirty="0" smtClean="0"/>
              <a:t> / </a:t>
            </a:r>
            <a:r>
              <a:rPr lang="en-US" dirty="0" err="1" smtClean="0"/>
              <a:t>verfraaiing</a:t>
            </a:r>
            <a:r>
              <a:rPr lang="en-US" dirty="0" smtClean="0"/>
              <a:t> </a:t>
            </a:r>
            <a:r>
              <a:rPr lang="en-US" dirty="0" err="1" smtClean="0"/>
              <a:t>gevel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 </a:t>
            </a:r>
            <a:r>
              <a:rPr lang="en-US" dirty="0" err="1" smtClean="0"/>
              <a:t>koppelingen</a:t>
            </a:r>
            <a:r>
              <a:rPr lang="en-US" dirty="0" smtClean="0"/>
              <a:t> van </a:t>
            </a:r>
            <a:r>
              <a:rPr lang="en-US" dirty="0" err="1" smtClean="0"/>
              <a:t>panden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Vestiging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(</a:t>
            </a:r>
            <a:r>
              <a:rPr lang="en-US" dirty="0" err="1" smtClean="0"/>
              <a:t>keten</a:t>
            </a:r>
            <a:r>
              <a:rPr lang="en-US" dirty="0" smtClean="0"/>
              <a:t>)</a:t>
            </a:r>
            <a:r>
              <a:rPr lang="en-US" dirty="0" err="1" smtClean="0"/>
              <a:t>ondernemers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Branchering</a:t>
            </a:r>
            <a:r>
              <a:rPr lang="en-US" dirty="0" smtClean="0"/>
              <a:t> (3 </a:t>
            </a:r>
            <a:r>
              <a:rPr lang="en-US" dirty="0" err="1" smtClean="0"/>
              <a:t>deelvisies</a:t>
            </a:r>
            <a:r>
              <a:rPr lang="en-US" dirty="0" smtClean="0"/>
              <a:t>: </a:t>
            </a:r>
            <a:r>
              <a:rPr lang="nl-NL" dirty="0" smtClean="0"/>
              <a:t>dagelijkse boodschappen, gemengde functies en mode)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endParaRPr lang="en-US" b="1" dirty="0" smtClean="0"/>
          </a:p>
          <a:p>
            <a:endParaRPr lang="nl-NL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tform31 Presentatie">
  <a:themeElements>
    <a:clrScheme name="Aangepast 1">
      <a:dk1>
        <a:sysClr val="windowText" lastClr="000000"/>
      </a:dk1>
      <a:lt1>
        <a:srgbClr val="ECE9E9"/>
      </a:lt1>
      <a:dk2>
        <a:srgbClr val="000000"/>
      </a:dk2>
      <a:lt2>
        <a:srgbClr val="FFFFFF"/>
      </a:lt2>
      <a:accent1>
        <a:srgbClr val="C4BCB7"/>
      </a:accent1>
      <a:accent2>
        <a:srgbClr val="7A99AC"/>
      </a:accent2>
      <a:accent3>
        <a:srgbClr val="00AFD7"/>
      </a:accent3>
      <a:accent4>
        <a:srgbClr val="FEDB00"/>
      </a:accent4>
      <a:accent5>
        <a:srgbClr val="E04E39"/>
      </a:accent5>
      <a:accent6>
        <a:srgbClr val="9E652E"/>
      </a:accent6>
      <a:hlink>
        <a:srgbClr val="B5BD00"/>
      </a:hlink>
      <a:folHlink>
        <a:srgbClr val="C4BCB7"/>
      </a:folHlink>
    </a:clrScheme>
    <a:fontScheme name="Platform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91425DF78F44192A970FAD5E8920B" ma:contentTypeVersion="8" ma:contentTypeDescription="Een nieuw document maken." ma:contentTypeScope="" ma:versionID="b0bfdb083b0a25b1b88aa926a06517b4">
  <xsd:schema xmlns:xsd="http://www.w3.org/2001/XMLSchema" xmlns:xs="http://www.w3.org/2001/XMLSchema" xmlns:p="http://schemas.microsoft.com/office/2006/metadata/properties" xmlns:ns2="4a6e2952-714a-4bfb-a19e-64085382c257" targetNamespace="http://schemas.microsoft.com/office/2006/metadata/properties" ma:root="true" ma:fieldsID="b1ccb92faef49e6b6b30556bf8d89d65" ns2:_="">
    <xsd:import namespace="4a6e2952-714a-4bfb-a19e-64085382c25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e2952-714a-4bfb-a19e-64085382c2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0BB2253-5427-4218-917B-D089FF33CFEC}"/>
</file>

<file path=customXml/itemProps2.xml><?xml version="1.0" encoding="utf-8"?>
<ds:datastoreItem xmlns:ds="http://schemas.openxmlformats.org/officeDocument/2006/customXml" ds:itemID="{B39814E5-7979-4543-A965-D916CE96BE80}"/>
</file>

<file path=customXml/itemProps3.xml><?xml version="1.0" encoding="utf-8"?>
<ds:datastoreItem xmlns:ds="http://schemas.openxmlformats.org/officeDocument/2006/customXml" ds:itemID="{CB71518D-FA65-4369-A260-00F2829D4B6E}"/>
</file>

<file path=docProps/app.xml><?xml version="1.0" encoding="utf-8"?>
<Properties xmlns="http://schemas.openxmlformats.org/officeDocument/2006/extended-properties" xmlns:vt="http://schemas.openxmlformats.org/officeDocument/2006/docPropsVTypes">
  <Template>Platform31 Presentatie</Template>
  <TotalTime>1567</TotalTime>
  <Words>1283</Words>
  <Application>Microsoft Office PowerPoint</Application>
  <PresentationFormat>Diavoorstelling (4:3)</PresentationFormat>
  <Paragraphs>192</Paragraphs>
  <Slides>27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Platform31 Presentatie</vt:lpstr>
      <vt:lpstr>Aanpakken van winkelleegstand NEPROM &amp; Property NL, 2 oktober 2013</vt:lpstr>
      <vt:lpstr>Inhoud presentatie</vt:lpstr>
      <vt:lpstr>Inhoud presentatie </vt:lpstr>
      <vt:lpstr>Kansrijke aanpakken: stedelijke herverkaveling</vt:lpstr>
      <vt:lpstr>Kansrijke aanpakken: stedelijke herverkaveling</vt:lpstr>
      <vt:lpstr>Kansrijke aanpakken: stedelijke herverkaveling</vt:lpstr>
      <vt:lpstr>Kansrijke aanpakken: stedelijke herverkaveling stroomschema</vt:lpstr>
      <vt:lpstr>Kansrijke aanpakken: stedelijke herverkaveling</vt:lpstr>
      <vt:lpstr>Kansrijke aanpakken: stedelijke herverkaveling</vt:lpstr>
      <vt:lpstr>Kansrijke aanpakken: stedelijke herverkaveling</vt:lpstr>
      <vt:lpstr>Kansrijke aanpakken: detailhandelsvisie en samenwerkingsafspraken </vt:lpstr>
      <vt:lpstr>Kansrijke aanpakken: detailhandelsvisie en samenwerkingsafspraken </vt:lpstr>
      <vt:lpstr>Kansrijke aanpakken: detailhandelsvisie en samenwerkingsafpraken </vt:lpstr>
      <vt:lpstr>Kansrijke voorbeelden: stadsvernieuwing als business case </vt:lpstr>
      <vt:lpstr>Model Tax Increment Financing </vt:lpstr>
      <vt:lpstr>Kansrijke voorbeelden: stadsvernieuwing als business case </vt:lpstr>
      <vt:lpstr>Kansrijke voorbeelden: stadsvernieuwing als business case </vt:lpstr>
      <vt:lpstr>Kansrijke voorbeelden: clicks &amp; bricks </vt:lpstr>
      <vt:lpstr>Kansrijke voorbeelden: clicks &amp; bricks </vt:lpstr>
      <vt:lpstr>Toekomstbestendig beleid </vt:lpstr>
      <vt:lpstr>Provincies: Overijssel</vt:lpstr>
      <vt:lpstr>Provincies: Noord-Brabant </vt:lpstr>
      <vt:lpstr>Provincies: Zuid-Holland </vt:lpstr>
      <vt:lpstr>Gemeentelijke detailhandelsvisies </vt:lpstr>
      <vt:lpstr>Wat vertelt het voorgaande ons? </vt:lpstr>
      <vt:lpstr>Wat doet Platform31?</vt:lpstr>
      <vt:lpstr>Wat doet Platform31?</vt:lpstr>
    </vt:vector>
  </TitlesOfParts>
  <Company>SEV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Aanpakken van winkelleegstand</dc:title>
  <dc:creator>HannekeR</dc:creator>
  <dc:description>Design by De Jongens Ronner_x000d_
Template by Orange Pepper BV_x000d_
2012-2013</dc:description>
  <cp:lastModifiedBy>HannekeR</cp:lastModifiedBy>
  <cp:revision>151</cp:revision>
  <cp:lastPrinted>2012-09-17T12:05:44Z</cp:lastPrinted>
  <dcterms:created xsi:type="dcterms:W3CDTF">2013-09-24T11:56:38Z</dcterms:created>
  <dcterms:modified xsi:type="dcterms:W3CDTF">2013-10-01T09:03:26Z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0x01010094491425DF78F44192A970FAD5E8920B</vt:lpwstr>
  </property>
</Properties>
</file>