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5"/>
  </p:notesMasterIdLst>
  <p:sldIdLst>
    <p:sldId id="270" r:id="rId3"/>
    <p:sldId id="301" r:id="rId4"/>
    <p:sldId id="304" r:id="rId5"/>
    <p:sldId id="299" r:id="rId6"/>
    <p:sldId id="306" r:id="rId7"/>
    <p:sldId id="307" r:id="rId8"/>
    <p:sldId id="308" r:id="rId9"/>
    <p:sldId id="311" r:id="rId10"/>
    <p:sldId id="312" r:id="rId11"/>
    <p:sldId id="300" r:id="rId12"/>
    <p:sldId id="295" r:id="rId13"/>
    <p:sldId id="289" r:id="rId14"/>
    <p:sldId id="315" r:id="rId15"/>
    <p:sldId id="313" r:id="rId16"/>
    <p:sldId id="314" r:id="rId17"/>
    <p:sldId id="297" r:id="rId18"/>
    <p:sldId id="316" r:id="rId19"/>
    <p:sldId id="318" r:id="rId20"/>
    <p:sldId id="302" r:id="rId21"/>
    <p:sldId id="317" r:id="rId22"/>
    <p:sldId id="287" r:id="rId23"/>
    <p:sldId id="265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85A"/>
    <a:srgbClr val="BE152B"/>
    <a:srgbClr val="6E7544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>
        <p:scale>
          <a:sx n="60" d="100"/>
          <a:sy n="60" d="100"/>
        </p:scale>
        <p:origin x="-16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F5296-BB32-448B-B1C1-1C889D646C37}" type="datetimeFigureOut">
              <a:rPr lang="nl-NL" smtClean="0"/>
              <a:pPr/>
              <a:t>30-9-2013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4EA1-2505-4016-8691-BBF36890F90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6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4EA1-2505-4016-8691-BBF36890F90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28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begin </a:t>
            </a:r>
            <a:r>
              <a:rPr lang="en-US" dirty="0" err="1" smtClean="0"/>
              <a:t>beginnen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ben trots op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detailhandelsstructuur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Veel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begin over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meenemen</a:t>
            </a:r>
            <a:r>
              <a:rPr lang="en-US" baseline="0" dirty="0" smtClean="0"/>
              <a:t>. Anders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….</a:t>
            </a:r>
          </a:p>
          <a:p>
            <a:r>
              <a:rPr lang="en-US" baseline="0" dirty="0" smtClean="0"/>
              <a:t>Maar nu?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demografische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4EA1-2505-4016-8691-BBF36890F90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6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begin </a:t>
            </a:r>
            <a:r>
              <a:rPr lang="en-US" dirty="0" err="1" smtClean="0"/>
              <a:t>beginnen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ben trots op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detailhandelsstructuur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Veel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begin over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meenemen</a:t>
            </a:r>
            <a:r>
              <a:rPr lang="en-US" baseline="0" dirty="0" smtClean="0"/>
              <a:t>. Anders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….</a:t>
            </a:r>
          </a:p>
          <a:p>
            <a:r>
              <a:rPr lang="en-US" baseline="0" dirty="0" smtClean="0"/>
              <a:t>Maar nu?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demografische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4EA1-2505-4016-8691-BBF36890F90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6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begin </a:t>
            </a:r>
            <a:r>
              <a:rPr lang="en-US" dirty="0" err="1" smtClean="0"/>
              <a:t>beginnen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ben trots op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detailhandelsstructuur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Veel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begin over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meenemen</a:t>
            </a:r>
            <a:r>
              <a:rPr lang="en-US" baseline="0" dirty="0" smtClean="0"/>
              <a:t>. Anders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….</a:t>
            </a:r>
          </a:p>
          <a:p>
            <a:r>
              <a:rPr lang="en-US" baseline="0" dirty="0" smtClean="0"/>
              <a:t>Maar nu?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demografische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4EA1-2505-4016-8691-BBF36890F90C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6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begin </a:t>
            </a:r>
            <a:r>
              <a:rPr lang="en-US" dirty="0" err="1" smtClean="0"/>
              <a:t>beginnen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ben trots op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detailhandelsstructuur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Veel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begin over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meenemen</a:t>
            </a:r>
            <a:r>
              <a:rPr lang="en-US" baseline="0" dirty="0" smtClean="0"/>
              <a:t>. Anders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….</a:t>
            </a:r>
          </a:p>
          <a:p>
            <a:r>
              <a:rPr lang="en-US" baseline="0" dirty="0" smtClean="0"/>
              <a:t>Maar nu?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demografische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4EA1-2505-4016-8691-BBF36890F90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6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Laat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begin </a:t>
            </a:r>
            <a:r>
              <a:rPr lang="en-US" dirty="0" err="1" smtClean="0"/>
              <a:t>beginnen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ben trots op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detailhandelsstructuur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Veel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begin over </a:t>
            </a:r>
            <a:r>
              <a:rPr lang="en-US" baseline="0" dirty="0" err="1" smtClean="0"/>
              <a:t>onze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Nederlandse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Laat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meenemen</a:t>
            </a:r>
            <a:r>
              <a:rPr lang="en-US" baseline="0" dirty="0" smtClean="0"/>
              <a:t>. Anders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buitenland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wij</a:t>
            </a:r>
            <a:r>
              <a:rPr lang="en-US" baseline="0" dirty="0" smtClean="0"/>
              <a:t> ….</a:t>
            </a:r>
          </a:p>
          <a:p>
            <a:r>
              <a:rPr lang="en-US" baseline="0" dirty="0" smtClean="0"/>
              <a:t>Maar nu? </a:t>
            </a:r>
            <a:r>
              <a:rPr lang="en-US" baseline="0" dirty="0" err="1" smtClean="0"/>
              <a:t>Goede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demografische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4EA1-2505-4016-8691-BBF36890F90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6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vliegtu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lse\Mijn documenten\HvdH\TiasNimbas\Powerpoint template\Versie 2\PP-BEELD\PP-BEELD\Template_PP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1008112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boo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ilse\Mijn documenten\HvdH\TiasNimbas\Powerpoint template\Versie 2\PP-BEELD\PP-BEELD\Template_PP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ilse\Mijn documenten\HvdH\TiasNimbas\Powerpoint template\Versie 2\PP-BEELD\PP-BEELD\Template_PP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wereld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ilse\Mijn documenten\HvdH\TiasNimbas\Powerpoint template\Versie 2\PP-BEELD\PP-BEELD\Template_PP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br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ilse\Mijn documenten\HvdH\TiasNimbas\Powerpoint template\Versie 2\PP-BEELD\PP-BEELD\Template_PP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parach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ilse\Mijn documenten\HvdH\TiasNimbas\Powerpoint template\Versie 2\PP-BEELD\PP-BEELD\Template_PP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l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ilse\Mijn documenten\HvdH\TiasNimbas\Powerpoint template\Versie 2\PP-BEELD\PP-BEELD\Template_PP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vliegtu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lse\Mijn documenten\HvdH\TiasNimbas\Powerpoint template\Versie 2\PP-BEELD\PP-BEELD\Template_PP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1008112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02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boo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lse\Mijn documenten\HvdH\TiasNimbas\Powerpoint template\Versie 2\PP-BEELD\PP-BEELD\Template_PP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542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lse\Mijn documenten\HvdH\TiasNimbas\Powerpoint template\Versie 2\PP-BEELD\PP-BEELD\Template_PP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152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152" y="3284984"/>
            <a:ext cx="4968000" cy="1008112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56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wereld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lse\Mijn documenten\HvdH\TiasNimbas\Powerpoint template\Versie 2\PP-BEELD\PP-BEELD\Template_PP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79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boo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lse\Mijn documenten\HvdH\TiasNimbas\Powerpoint template\Versie 2\PP-BEELD\PP-BEELD\Template_PP1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br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ilse\Mijn documenten\HvdH\TiasNimbas\Powerpoint template\Versie 2\PP-BEELD\PP-BEELD\Template_PP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62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parach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lse\Mijn documenten\HvdH\TiasNimbas\Powerpoint template\Versie 2\PP-BEELD\PP-BEELD\Template_PP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136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8136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036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l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ilse\Mijn documenten\HvdH\TiasNimbas\Powerpoint template\Versie 2\PP-BEELD\PP-BEELD\Template_PP1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784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90800" cy="6336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5200"/>
            <a:ext cx="8290800" cy="4680000"/>
          </a:xfrm>
        </p:spPr>
        <p:txBody>
          <a:bodyPr/>
          <a:lstStyle>
            <a:lvl2pPr>
              <a:buClr>
                <a:srgbClr val="77685A"/>
              </a:buClr>
              <a:defRPr/>
            </a:lvl2pPr>
            <a:lvl3pPr>
              <a:buClr>
                <a:srgbClr val="77685A"/>
              </a:buClr>
              <a:defRPr/>
            </a:lvl3pPr>
            <a:lvl4pPr>
              <a:buClr>
                <a:srgbClr val="77685A"/>
              </a:buClr>
              <a:defRPr/>
            </a:lvl4pPr>
            <a:lvl5pPr>
              <a:buClr>
                <a:srgbClr val="77685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229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vliegtu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ilse\Mijn documenten\HvdH\TiasNimbas\Powerpoint template\Versie 2\PP-BEELD\PP-BEELD\Template_P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641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boorei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ilse\Mijn documenten\HvdH\TiasNimbas\Powerpoint template\Versie 2\PP-BEELD\PP-BEELD\Template_PP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12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ilse\Mijn documenten\HvdH\TiasNimbas\Powerpoint template\Versie 2\PP-BEELD\PP-BEELD\Template_PP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778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wereld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ilse\Mijn documenten\HvdH\TiasNimbas\Powerpoint template\Versie 2\PP-BEELD\PP-BEELD\Template_PP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875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br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ilse\Mijn documenten\HvdH\TiasNimbas\Powerpoint template\Versie 2\PP-BEELD\PP-BEELD\Template_PP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972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parach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ilse\Mijn documenten\HvdH\TiasNimbas\Powerpoint template\Versie 2\PP-BEELD\PP-BEELD\Template_PP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5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lse\Mijn documenten\HvdH\TiasNimbas\Powerpoint template\Versie 2\PP-BEELD\PP-BEELD\Template_PP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152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152" y="3284984"/>
            <a:ext cx="4968000" cy="1008112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l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ilse\Mijn documenten\HvdH\TiasNimbas\Powerpoint template\Versie 2\PP-BEELD\PP-BEELD\Template_PP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093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655161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125538"/>
            <a:ext cx="8208963" cy="525621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spect="1" noChangeArrowheads="1"/>
          </p:cNvSpPr>
          <p:nvPr>
            <p:ph type="dt" sz="half" idx="10"/>
          </p:nvPr>
        </p:nvSpPr>
        <p:spPr>
          <a:xfrm>
            <a:off x="6300788" y="6524625"/>
            <a:ext cx="1006475" cy="252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4B4B4B"/>
              </a:solidFill>
            </a:endParaRPr>
          </a:p>
        </p:txBody>
      </p:sp>
      <p:sp>
        <p:nvSpPr>
          <p:cNvPr id="5" name="Rectangle 8"/>
          <p:cNvSpPr>
            <a:spLocks noGrp="1" noChangeAspect="1" noChangeArrowheads="1"/>
          </p:cNvSpPr>
          <p:nvPr>
            <p:ph type="ftr" sz="quarter" idx="11"/>
          </p:nvPr>
        </p:nvSpPr>
        <p:spPr>
          <a:xfrm>
            <a:off x="1979613" y="6524625"/>
            <a:ext cx="4249737" cy="252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4B4B4B"/>
              </a:solidFill>
            </a:endParaRPr>
          </a:p>
        </p:txBody>
      </p:sp>
      <p:sp>
        <p:nvSpPr>
          <p:cNvPr id="6" name="Rectangle 9"/>
          <p:cNvSpPr>
            <a:spLocks noGrp="1" noChangeAspect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04F4-E16B-4849-94A8-66C37AE1DE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6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wereld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lse\Mijn documenten\HvdH\TiasNimbas\Powerpoint template\Versie 2\PP-BEELD\PP-BEELD\Template_PP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br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ilse\Mijn documenten\HvdH\TiasNimbas\Powerpoint template\Versie 2\PP-BEELD\PP-BEELD\Template_PP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parach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lse\Mijn documenten\HvdH\TiasNimbas\Powerpoint template\Versie 2\PP-BEELD\PP-BEELD\Template_PP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136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8136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_l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ilse\Mijn documenten\HvdH\TiasNimbas\Powerpoint template\Versie 2\PP-BEELD\PP-BEELD\Template_PP1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2000" y="1052736"/>
            <a:ext cx="4966320" cy="1944216"/>
          </a:xfrm>
        </p:spPr>
        <p:txBody>
          <a:bodyPr anchor="t">
            <a:noAutofit/>
          </a:bodyPr>
          <a:lstStyle>
            <a:lvl1pPr>
              <a:lnSpc>
                <a:spcPts val="5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2000" y="3284984"/>
            <a:ext cx="4968000" cy="936104"/>
          </a:xfrm>
        </p:spPr>
        <p:txBody>
          <a:bodyPr>
            <a:normAutofit/>
          </a:bodyPr>
          <a:lstStyle>
            <a:lvl1pPr marL="0" indent="0" algn="l">
              <a:buNone/>
              <a:defRPr sz="1200" b="1" kern="1400" cap="all" spc="0" baseline="0">
                <a:solidFill>
                  <a:srgbClr val="776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90800" cy="6336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5200"/>
            <a:ext cx="8290800" cy="4680000"/>
          </a:xfrm>
        </p:spPr>
        <p:txBody>
          <a:bodyPr/>
          <a:lstStyle>
            <a:lvl2pPr>
              <a:buClr>
                <a:srgbClr val="77685A"/>
              </a:buClr>
              <a:defRPr/>
            </a:lvl2pPr>
            <a:lvl3pPr>
              <a:buClr>
                <a:srgbClr val="77685A"/>
              </a:buClr>
              <a:defRPr/>
            </a:lvl3pPr>
            <a:lvl4pPr>
              <a:buClr>
                <a:srgbClr val="77685A"/>
              </a:buClr>
              <a:defRPr/>
            </a:lvl4pPr>
            <a:lvl5pPr>
              <a:buClr>
                <a:srgbClr val="77685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_vliegtu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ilse\Mijn documenten\HvdH\TiasNimbas\Powerpoint template\Versie 2\PP-BEELD\PP-BEELD\Template_P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lse\Mijn documenten\HvdH\TiasNimbas\Powerpoint template\Beeld\Beeld\Template_PP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91264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2630" y="6431661"/>
            <a:ext cx="47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7685A"/>
                </a:solidFill>
              </a:defRPr>
            </a:lvl1pPr>
          </a:lstStyle>
          <a:p>
            <a:fld id="{C6411D87-39CD-48E5-BE32-317A1BA87DB7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8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4" r:id="rId9"/>
    <p:sldLayoutId id="2147483656" r:id="rId10"/>
    <p:sldLayoutId id="2147483659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BE152B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E152B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lse\Mijn documenten\HvdH\TiasNimbas\Powerpoint template\Beeld\Beeld\Template_PP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91264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2630" y="6431661"/>
            <a:ext cx="47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7685A"/>
                </a:solidFill>
              </a:defRPr>
            </a:lvl1pPr>
          </a:lstStyle>
          <a:p>
            <a:fld id="{C6411D87-39CD-48E5-BE32-317A1BA87DB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74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BE152B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E152B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7544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w.n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H80zmMOg7Z4DaM&amp;tbnid=Th7V6e68JFlQEM:&amp;ved=0CAUQjRw&amp;url=http%3A%2F%2Fwww.cobouw.nl%2Fnieuws%2Feconomie%2F2012%2F01%2F10%2Fwinkelleegstand-stijgt-sinds-2008-met-40-procent&amp;ei=IatJUpngNaeo0QXA5IC4DA&amp;bvm=bv.53217764,d.d2k&amp;psig=AFQjCNE5kSSDj9Y_NUQGNXtFwy-80YtNRA&amp;ust=13806455193776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RCfId6w5MEoRIM&amp;tbnid=vNDRrAMRhMzroM:&amp;ved=0CAUQjRw&amp;url=http%3A%2F%2Fwww.mab.com%2Fnl%2Fprojects%2FNLRotterdamAlexandrium&amp;ei=AMtJUobrIKLb0QXawIA4&amp;bvm=bv.53217764,d.d2k&amp;psig=AFQjCNE5jeW5jJous210kC87FW-CHlvQVQ&amp;ust=13806542015699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hyperlink" Target="http://www.google.nl/url?sa=i&amp;rct=j&amp;q=&amp;esrc=s&amp;frm=1&amp;source=images&amp;cd=&amp;cad=rja&amp;docid=slPyGkWlSflNFM&amp;tbnid=v5ANMbweVpxZIM:&amp;ved=0CAUQjRw&amp;url=http%3A%2F%2Fwww.eropuitinlimburg.com%2Fevenementen-overzicht%2Fwoonboulevard-heerlen%2F&amp;ei=bMxJUrj8H-aY0QWE04CoBg&amp;psig=AFQjCNEU81Skpo-3Byy2qbHB8BbG5f7dKA&amp;ust=1380654527227567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4320480" cy="1944216"/>
          </a:xfrm>
        </p:spPr>
        <p:txBody>
          <a:bodyPr/>
          <a:lstStyle/>
          <a:p>
            <a:r>
              <a:rPr lang="nl-NL" dirty="0" smtClean="0"/>
              <a:t>p</a:t>
            </a:r>
            <a:r>
              <a:rPr lang="nl-NL" dirty="0" smtClean="0"/>
              <a:t>lanning,</a:t>
            </a:r>
            <a:br>
              <a:rPr lang="nl-NL" dirty="0" smtClean="0"/>
            </a:br>
            <a:r>
              <a:rPr lang="nl-NL" dirty="0" smtClean="0"/>
              <a:t>branches &amp;</a:t>
            </a:r>
            <a:br>
              <a:rPr lang="nl-NL" dirty="0" smtClean="0"/>
            </a:br>
            <a:r>
              <a:rPr lang="nl-NL" dirty="0" smtClean="0"/>
              <a:t>beleving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r.ir.ing</a:t>
            </a:r>
            <a:r>
              <a:rPr lang="en-US" dirty="0" smtClean="0"/>
              <a:t>. Ingrid Janssen </a:t>
            </a:r>
          </a:p>
          <a:p>
            <a:endParaRPr lang="en-US" dirty="0"/>
          </a:p>
          <a:p>
            <a:r>
              <a:rPr lang="en-US" dirty="0" smtClean="0"/>
              <a:t>Amsterdam, 2 </a:t>
            </a:r>
            <a:r>
              <a:rPr lang="en-US" dirty="0" err="1" smtClean="0"/>
              <a:t>oktober</a:t>
            </a:r>
            <a:r>
              <a:rPr lang="en-US" dirty="0" smtClean="0"/>
              <a:t> 2013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Trots op </a:t>
            </a:r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restrictieve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planningstraditie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Dagelijkse</a:t>
            </a:r>
            <a:r>
              <a:rPr lang="en-US" dirty="0" smtClean="0"/>
              <a:t> </a:t>
            </a:r>
            <a:r>
              <a:rPr lang="en-US" dirty="0" err="1" smtClean="0"/>
              <a:t>voorzieningen</a:t>
            </a:r>
            <a:r>
              <a:rPr lang="en-US" dirty="0" smtClean="0"/>
              <a:t> die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voet</a:t>
            </a:r>
            <a:r>
              <a:rPr lang="en-US" dirty="0" smtClean="0"/>
              <a:t> en met de </a:t>
            </a:r>
            <a:r>
              <a:rPr lang="en-US" dirty="0" err="1" smtClean="0"/>
              <a:t>fiets</a:t>
            </a:r>
            <a:r>
              <a:rPr lang="en-US" dirty="0" smtClean="0"/>
              <a:t> </a:t>
            </a:r>
            <a:r>
              <a:rPr lang="en-US" dirty="0" err="1" smtClean="0"/>
              <a:t>bereikbaar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;</a:t>
            </a:r>
          </a:p>
          <a:p>
            <a:r>
              <a:rPr lang="en-US" dirty="0" smtClean="0"/>
              <a:t>Vitale </a:t>
            </a:r>
            <a:r>
              <a:rPr lang="en-US" dirty="0" err="1" smtClean="0"/>
              <a:t>binnensteden</a:t>
            </a:r>
            <a:r>
              <a:rPr lang="en-US" dirty="0" smtClean="0"/>
              <a:t>, maar…</a:t>
            </a:r>
            <a:r>
              <a:rPr lang="en-US" dirty="0" err="1" smtClean="0"/>
              <a:t>hevige</a:t>
            </a:r>
            <a:r>
              <a:rPr lang="en-US" dirty="0" smtClean="0"/>
              <a:t> </a:t>
            </a:r>
            <a:r>
              <a:rPr lang="en-US" dirty="0" err="1" smtClean="0"/>
              <a:t>concurrentie</a:t>
            </a:r>
            <a:r>
              <a:rPr lang="en-US" dirty="0" smtClean="0"/>
              <a:t> en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onderlinge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/>
              <a:t> </a:t>
            </a:r>
            <a:r>
              <a:rPr lang="en-US" dirty="0" smtClean="0"/>
              <a:t>we het </a:t>
            </a:r>
            <a:r>
              <a:rPr lang="en-US" dirty="0" err="1" smtClean="0"/>
              <a:t>beleidsvacuüm</a:t>
            </a:r>
            <a:r>
              <a:rPr lang="en-US" dirty="0" smtClean="0"/>
              <a:t> </a:t>
            </a:r>
            <a:r>
              <a:rPr lang="en-US" dirty="0" err="1" smtClean="0"/>
              <a:t>hadden</a:t>
            </a:r>
            <a:r>
              <a:rPr lang="en-US" dirty="0" smtClean="0"/>
              <a:t> </a:t>
            </a:r>
            <a:r>
              <a:rPr lang="en-US" dirty="0" err="1" smtClean="0"/>
              <a:t>benut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Maar hoe nu </a:t>
            </a:r>
            <a:r>
              <a:rPr lang="en-US" dirty="0" err="1" smtClean="0"/>
              <a:t>sturen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verdere</a:t>
            </a:r>
            <a:r>
              <a:rPr lang="en-US" dirty="0" smtClean="0"/>
              <a:t> </a:t>
            </a:r>
            <a:r>
              <a:rPr lang="en-US" dirty="0" err="1" smtClean="0"/>
              <a:t>leegstand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r>
              <a:rPr lang="en-US" dirty="0" smtClean="0"/>
              <a:t> en </a:t>
            </a:r>
            <a:r>
              <a:rPr lang="en-US" dirty="0" err="1" smtClean="0"/>
              <a:t>tegelijkertijd</a:t>
            </a:r>
            <a:r>
              <a:rPr lang="en-US" dirty="0" smtClean="0"/>
              <a:t> </a:t>
            </a:r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bieden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ontwikkelingen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Sturen</a:t>
            </a:r>
            <a:r>
              <a:rPr lang="en-US" dirty="0" smtClean="0"/>
              <a:t> = </a:t>
            </a:r>
            <a:r>
              <a:rPr lang="en-US" dirty="0" err="1" smtClean="0"/>
              <a:t>keuzes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5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d.nl/polopoly_fs/1.3772050.1366232610!/image/image.jpg_gen/derivatives/landscape_800_600/image-377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0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Lokale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verschillen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6ED5-8427-426C-9CE0-FF78F138E6DF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8989"/>
            <a:ext cx="6480720" cy="53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404813"/>
            <a:ext cx="6911975" cy="647700"/>
          </a:xfrm>
        </p:spPr>
        <p:txBody>
          <a:bodyPr/>
          <a:lstStyle/>
          <a:p>
            <a:r>
              <a:rPr lang="en-GB" dirty="0" err="1" smtClean="0">
                <a:latin typeface="Calibri" pitchFamily="34" charset="0"/>
                <a:cs typeface="Calibri" pitchFamily="34" charset="0"/>
              </a:rPr>
              <a:t>Voorbeeld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Parkstad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Limburg</a:t>
            </a:r>
          </a:p>
        </p:txBody>
      </p:sp>
      <p:pic>
        <p:nvPicPr>
          <p:cNvPr id="29698" name="Picture 5" descr="R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650" y="2564904"/>
            <a:ext cx="4457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spect="1" noChangeArrowheads="1"/>
          </p:cNvSpPr>
          <p:nvPr/>
        </p:nvSpPr>
        <p:spPr bwMode="auto">
          <a:xfrm>
            <a:off x="539750" y="1125538"/>
            <a:ext cx="82089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0500" indent="-190500" eaLnBrk="0" hangingPunct="0">
              <a:lnSpc>
                <a:spcPct val="110000"/>
              </a:lnSpc>
              <a:buFontTx/>
              <a:buChar char="•"/>
            </a:pPr>
            <a:r>
              <a:rPr lang="en-US" sz="2600" dirty="0" smtClean="0">
                <a:solidFill>
                  <a:srgbClr val="4B4B4B"/>
                </a:solidFill>
                <a:latin typeface="Calibri" pitchFamily="34" charset="0"/>
              </a:rPr>
              <a:t>72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%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winkelvloeroppervlak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in 15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winkelcentra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. </a:t>
            </a:r>
          </a:p>
          <a:p>
            <a:pPr marL="190500" indent="-190500" eaLnBrk="0" hangingPunct="0">
              <a:lnSpc>
                <a:spcPct val="110000"/>
              </a:lnSpc>
              <a:buFontTx/>
              <a:buChar char="•"/>
            </a:pP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8%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bevindt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zich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in 24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kleinere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winkelcentra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</a:t>
            </a:r>
          </a:p>
          <a:p>
            <a:pPr marL="190500" indent="-190500" eaLnBrk="0" hangingPunct="0">
              <a:lnSpc>
                <a:spcPct val="110000"/>
              </a:lnSpc>
              <a:buFontTx/>
              <a:buChar char="•"/>
            </a:pP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20% </a:t>
            </a:r>
            <a:r>
              <a:rPr lang="en-US" sz="2600" dirty="0" err="1" smtClean="0">
                <a:solidFill>
                  <a:srgbClr val="4B4B4B"/>
                </a:solidFill>
                <a:latin typeface="Calibri" pitchFamily="34" charset="0"/>
              </a:rPr>
              <a:t>bevindt</a:t>
            </a:r>
            <a:r>
              <a:rPr lang="en-US" sz="2600" dirty="0" smtClean="0">
                <a:solidFill>
                  <a:srgbClr val="4B4B4B"/>
                </a:solidFill>
                <a:latin typeface="Calibri" pitchFamily="34" charset="0"/>
              </a:rPr>
              <a:t> </a:t>
            </a:r>
            <a:r>
              <a:rPr lang="en-US" sz="2600" dirty="0" err="1" smtClean="0">
                <a:solidFill>
                  <a:srgbClr val="4B4B4B"/>
                </a:solidFill>
                <a:latin typeface="Calibri" pitchFamily="34" charset="0"/>
              </a:rPr>
              <a:t>zich</a:t>
            </a:r>
            <a:r>
              <a:rPr lang="en-US" sz="2600" dirty="0" smtClean="0">
                <a:solidFill>
                  <a:srgbClr val="4B4B4B"/>
                </a:solidFill>
                <a:latin typeface="Calibri" pitchFamily="34" charset="0"/>
              </a:rPr>
              <a:t> 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op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verspreide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ongeplande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 </a:t>
            </a:r>
            <a:r>
              <a:rPr lang="en-US" sz="2600" dirty="0" err="1">
                <a:solidFill>
                  <a:srgbClr val="4B4B4B"/>
                </a:solidFill>
                <a:latin typeface="Calibri" pitchFamily="34" charset="0"/>
              </a:rPr>
              <a:t>locaties</a:t>
            </a:r>
            <a:r>
              <a:rPr lang="en-US" sz="2600" dirty="0">
                <a:solidFill>
                  <a:srgbClr val="4B4B4B"/>
                </a:solidFill>
                <a:latin typeface="Calibri" pitchFamily="34" charset="0"/>
              </a:rPr>
              <a:t>. </a:t>
            </a:r>
          </a:p>
          <a:p>
            <a:pPr marL="190500" indent="-190500" eaLnBrk="0" hangingPunct="0">
              <a:lnSpc>
                <a:spcPct val="110000"/>
              </a:lnSpc>
            </a:pPr>
            <a:endParaRPr lang="en-US" sz="2600" dirty="0">
              <a:solidFill>
                <a:srgbClr val="4B4B4B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4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60648"/>
            <a:ext cx="8604250" cy="647700"/>
          </a:xfrm>
        </p:spPr>
        <p:txBody>
          <a:bodyPr/>
          <a:lstStyle/>
          <a:p>
            <a:r>
              <a:rPr lang="en-GB" dirty="0" err="1" smtClean="0">
                <a:latin typeface="Calibri" pitchFamily="34" charset="0"/>
                <a:cs typeface="Calibri" pitchFamily="34" charset="0"/>
              </a:rPr>
              <a:t>Strategieën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winkelaanbod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Parkstad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6" name="Text Box 37"/>
          <p:cNvSpPr txBox="1">
            <a:spLocks noChangeArrowheads="1"/>
          </p:cNvSpPr>
          <p:nvPr/>
        </p:nvSpPr>
        <p:spPr bwMode="auto">
          <a:xfrm>
            <a:off x="592138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solidFill>
                <a:srgbClr val="4B4B4B"/>
              </a:solidFill>
            </a:endParaRPr>
          </a:p>
        </p:txBody>
      </p:sp>
      <p:sp>
        <p:nvSpPr>
          <p:cNvPr id="31747" name="Rectangle 39"/>
          <p:cNvSpPr>
            <a:spLocks noChangeArrowheads="1"/>
          </p:cNvSpPr>
          <p:nvPr/>
        </p:nvSpPr>
        <p:spPr bwMode="auto">
          <a:xfrm>
            <a:off x="251520" y="1232326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4B4B4B"/>
                </a:solidFill>
              </a:rPr>
              <a:t>Huidig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leegstand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 smtClean="0">
                <a:solidFill>
                  <a:srgbClr val="4B4B4B"/>
                </a:solidFill>
              </a:rPr>
              <a:t>winkelaanbod</a:t>
            </a:r>
            <a:r>
              <a:rPr lang="en-GB" sz="2400" dirty="0" smtClean="0">
                <a:solidFill>
                  <a:srgbClr val="4B4B4B"/>
                </a:solidFill>
              </a:rPr>
              <a:t>:</a:t>
            </a:r>
            <a:r>
              <a:rPr lang="en-GB" sz="2400" dirty="0">
                <a:solidFill>
                  <a:srgbClr val="4B4B4B"/>
                </a:solidFill>
              </a:rPr>
              <a:t>		15%</a:t>
            </a:r>
          </a:p>
          <a:p>
            <a:r>
              <a:rPr lang="en-GB" sz="2400" dirty="0" err="1">
                <a:solidFill>
                  <a:srgbClr val="4B4B4B"/>
                </a:solidFill>
              </a:rPr>
              <a:t>Te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onttrekken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aan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voorraad</a:t>
            </a:r>
            <a:r>
              <a:rPr lang="en-GB" sz="2400" dirty="0">
                <a:solidFill>
                  <a:srgbClr val="4B4B4B"/>
                </a:solidFill>
              </a:rPr>
              <a:t> tot 2025	</a:t>
            </a:r>
            <a:r>
              <a:rPr lang="en-GB" sz="2400" dirty="0" smtClean="0">
                <a:solidFill>
                  <a:srgbClr val="4B4B4B"/>
                </a:solidFill>
              </a:rPr>
              <a:t>110.000 </a:t>
            </a:r>
            <a:r>
              <a:rPr lang="en-GB" sz="2400" dirty="0">
                <a:solidFill>
                  <a:srgbClr val="4B4B4B"/>
                </a:solidFill>
              </a:rPr>
              <a:t>m2 (of </a:t>
            </a:r>
            <a:r>
              <a:rPr lang="en-GB" sz="2400" dirty="0" err="1">
                <a:solidFill>
                  <a:srgbClr val="4B4B4B"/>
                </a:solidFill>
              </a:rPr>
              <a:t>meer</a:t>
            </a:r>
            <a:r>
              <a:rPr lang="en-GB" sz="2400" dirty="0">
                <a:solidFill>
                  <a:srgbClr val="4B4B4B"/>
                </a:solidFill>
              </a:rPr>
              <a:t>!!)</a:t>
            </a: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251520" y="2924944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4B4B4B"/>
                </a:solidFill>
              </a:rPr>
              <a:t>Alternatieven</a:t>
            </a:r>
            <a:r>
              <a:rPr lang="en-GB" sz="2400" b="1" dirty="0">
                <a:solidFill>
                  <a:srgbClr val="4B4B4B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>
                <a:solidFill>
                  <a:srgbClr val="4B4B4B"/>
                </a:solidFill>
              </a:rPr>
              <a:t>Behoud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binnenstad</a:t>
            </a:r>
            <a:r>
              <a:rPr lang="en-GB" sz="2400" dirty="0">
                <a:solidFill>
                  <a:srgbClr val="4B4B4B"/>
                </a:solidFill>
              </a:rPr>
              <a:t> Heerlen en </a:t>
            </a:r>
            <a:r>
              <a:rPr lang="en-GB" sz="2400" dirty="0" err="1">
                <a:solidFill>
                  <a:srgbClr val="4B4B4B"/>
                </a:solidFill>
              </a:rPr>
              <a:t>thema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centra</a:t>
            </a:r>
            <a:r>
              <a:rPr lang="en-GB" sz="2400" dirty="0">
                <a:solidFill>
                  <a:srgbClr val="4B4B4B"/>
                </a:solidFill>
              </a:rPr>
              <a:t> (</a:t>
            </a:r>
            <a:r>
              <a:rPr lang="en-GB" sz="2400" dirty="0" err="1">
                <a:solidFill>
                  <a:srgbClr val="4B4B4B"/>
                </a:solidFill>
              </a:rPr>
              <a:t>Woonboulevard</a:t>
            </a:r>
            <a:r>
              <a:rPr lang="en-GB" sz="2400" dirty="0">
                <a:solidFill>
                  <a:srgbClr val="4B4B4B"/>
                </a:solidFill>
              </a:rPr>
              <a:t>, </a:t>
            </a:r>
            <a:r>
              <a:rPr lang="en-GB" sz="2400" dirty="0" err="1">
                <a:solidFill>
                  <a:srgbClr val="4B4B4B"/>
                </a:solidFill>
              </a:rPr>
              <a:t>Parkstad</a:t>
            </a:r>
            <a:r>
              <a:rPr lang="en-GB" sz="2400" dirty="0">
                <a:solidFill>
                  <a:srgbClr val="4B4B4B"/>
                </a:solidFill>
              </a:rPr>
              <a:t> Limburg </a:t>
            </a:r>
            <a:r>
              <a:rPr lang="en-GB" sz="2400" dirty="0" err="1">
                <a:solidFill>
                  <a:srgbClr val="4B4B4B"/>
                </a:solidFill>
              </a:rPr>
              <a:t>Stadion</a:t>
            </a:r>
            <a:r>
              <a:rPr lang="en-GB" sz="2400" dirty="0">
                <a:solidFill>
                  <a:srgbClr val="4B4B4B"/>
                </a:solidFill>
              </a:rPr>
              <a:t> en </a:t>
            </a:r>
            <a:r>
              <a:rPr lang="en-GB" sz="2400" dirty="0" err="1">
                <a:solidFill>
                  <a:srgbClr val="4B4B4B"/>
                </a:solidFill>
              </a:rPr>
              <a:t>Emmaterrein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Brunssum</a:t>
            </a:r>
            <a:r>
              <a:rPr lang="en-GB" sz="2400" dirty="0">
                <a:solidFill>
                  <a:srgbClr val="4B4B4B"/>
                </a:solidFill>
              </a:rPr>
              <a:t>), rest </a:t>
            </a:r>
            <a:r>
              <a:rPr lang="en-GB" sz="2400" dirty="0" err="1">
                <a:solidFill>
                  <a:srgbClr val="4B4B4B"/>
                </a:solidFill>
              </a:rPr>
              <a:t>saneren</a:t>
            </a:r>
            <a:r>
              <a:rPr lang="en-GB" sz="2400" dirty="0">
                <a:solidFill>
                  <a:srgbClr val="4B4B4B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>
                <a:solidFill>
                  <a:srgbClr val="4B4B4B"/>
                </a:solidFill>
              </a:rPr>
              <a:t>Opheffen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alle</a:t>
            </a:r>
            <a:r>
              <a:rPr lang="en-GB" sz="2400" dirty="0">
                <a:solidFill>
                  <a:srgbClr val="4B4B4B"/>
                </a:solidFill>
              </a:rPr>
              <a:t> </a:t>
            </a:r>
            <a:r>
              <a:rPr lang="en-GB" sz="2400" dirty="0" err="1">
                <a:solidFill>
                  <a:srgbClr val="4B4B4B"/>
                </a:solidFill>
              </a:rPr>
              <a:t>themacentra</a:t>
            </a:r>
            <a:r>
              <a:rPr lang="en-GB" sz="2400" dirty="0">
                <a:solidFill>
                  <a:srgbClr val="4B4B4B"/>
                </a:solidFill>
              </a:rPr>
              <a:t> en de </a:t>
            </a:r>
            <a:r>
              <a:rPr lang="en-GB" sz="2400" dirty="0" err="1">
                <a:solidFill>
                  <a:srgbClr val="4B4B4B"/>
                </a:solidFill>
              </a:rPr>
              <a:t>binnenstad</a:t>
            </a:r>
            <a:r>
              <a:rPr lang="en-GB" sz="2400" dirty="0">
                <a:solidFill>
                  <a:srgbClr val="4B4B4B"/>
                </a:solidFill>
              </a:rPr>
              <a:t> van </a:t>
            </a:r>
            <a:r>
              <a:rPr lang="en-GB" sz="2400" dirty="0" err="1">
                <a:solidFill>
                  <a:srgbClr val="4B4B4B"/>
                </a:solidFill>
              </a:rPr>
              <a:t>Kerkade</a:t>
            </a:r>
            <a:r>
              <a:rPr lang="en-GB" sz="2400" dirty="0">
                <a:solidFill>
                  <a:srgbClr val="4B4B4B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>
                <a:solidFill>
                  <a:srgbClr val="4B4B4B"/>
                </a:solidFill>
              </a:rPr>
              <a:t>Opgave</a:t>
            </a:r>
            <a:r>
              <a:rPr lang="en-GB" sz="2400" dirty="0">
                <a:solidFill>
                  <a:srgbClr val="4B4B4B"/>
                </a:solidFill>
              </a:rPr>
              <a:t>: </a:t>
            </a:r>
            <a:r>
              <a:rPr lang="en-GB" sz="2400" dirty="0" err="1">
                <a:solidFill>
                  <a:srgbClr val="4B4B4B"/>
                </a:solidFill>
              </a:rPr>
              <a:t>saneer</a:t>
            </a:r>
            <a:r>
              <a:rPr lang="en-GB" sz="2400" dirty="0">
                <a:solidFill>
                  <a:srgbClr val="4B4B4B"/>
                </a:solidFill>
              </a:rPr>
              <a:t> 26 </a:t>
            </a:r>
            <a:r>
              <a:rPr lang="en-GB" sz="2400" dirty="0" err="1">
                <a:solidFill>
                  <a:srgbClr val="4B4B4B"/>
                </a:solidFill>
              </a:rPr>
              <a:t>keer</a:t>
            </a:r>
            <a:r>
              <a:rPr lang="en-GB" sz="2400" dirty="0">
                <a:solidFill>
                  <a:srgbClr val="4B4B4B"/>
                </a:solidFill>
              </a:rPr>
              <a:t> het </a:t>
            </a:r>
            <a:r>
              <a:rPr lang="en-GB" sz="2400" dirty="0" err="1">
                <a:solidFill>
                  <a:srgbClr val="4B4B4B"/>
                </a:solidFill>
              </a:rPr>
              <a:t>voetbalveld</a:t>
            </a:r>
            <a:r>
              <a:rPr lang="en-GB" sz="2400" dirty="0">
                <a:solidFill>
                  <a:srgbClr val="4B4B4B"/>
                </a:solidFill>
              </a:rPr>
              <a:t> van </a:t>
            </a:r>
            <a:r>
              <a:rPr lang="en-GB" sz="2400" dirty="0" err="1">
                <a:solidFill>
                  <a:srgbClr val="4B4B4B"/>
                </a:solidFill>
              </a:rPr>
              <a:t>Roda</a:t>
            </a:r>
            <a:r>
              <a:rPr lang="en-GB" sz="2400" dirty="0">
                <a:solidFill>
                  <a:srgbClr val="4B4B4B"/>
                </a:solidFill>
              </a:rPr>
              <a:t> JC.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B04F4-E16B-4849-94A8-66C37AE1DE8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5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Consequenties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6ED5-8427-426C-9CE0-FF78F138E6DF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539552" y="1196752"/>
            <a:ext cx="8208963" cy="518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685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 Unicode MS" pitchFamily="34" charset="-128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905000" indent="-990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2667000" indent="-1295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3429000" indent="-1600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3886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4343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4800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525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err="1" smtClean="0">
                <a:solidFill>
                  <a:srgbClr val="4B4B4B"/>
                </a:solidFill>
              </a:rPr>
              <a:t>Werkgelegenheid</a:t>
            </a:r>
            <a:r>
              <a:rPr lang="en-GB" dirty="0" smtClean="0">
                <a:solidFill>
                  <a:srgbClr val="4B4B4B"/>
                </a:solidFill>
              </a:rPr>
              <a:t> in de </a:t>
            </a:r>
            <a:r>
              <a:rPr lang="en-GB" dirty="0" err="1" smtClean="0">
                <a:solidFill>
                  <a:srgbClr val="4B4B4B"/>
                </a:solidFill>
              </a:rPr>
              <a:t>retailsector</a:t>
            </a:r>
            <a:endParaRPr lang="en-GB" dirty="0" smtClean="0">
              <a:solidFill>
                <a:srgbClr val="4B4B4B"/>
              </a:solidFill>
            </a:endParaRPr>
          </a:p>
          <a:p>
            <a:r>
              <a:rPr lang="en-GB" dirty="0" err="1" smtClean="0">
                <a:solidFill>
                  <a:srgbClr val="4B4B4B"/>
                </a:solidFill>
              </a:rPr>
              <a:t>Veranderende</a:t>
            </a:r>
            <a:r>
              <a:rPr lang="en-GB" dirty="0" smtClean="0">
                <a:solidFill>
                  <a:srgbClr val="4B4B4B"/>
                </a:solidFill>
              </a:rPr>
              <a:t> </a:t>
            </a:r>
            <a:r>
              <a:rPr lang="en-GB" dirty="0" err="1" smtClean="0">
                <a:solidFill>
                  <a:srgbClr val="4B4B4B"/>
                </a:solidFill>
              </a:rPr>
              <a:t>wensen</a:t>
            </a:r>
            <a:r>
              <a:rPr lang="en-GB" dirty="0" smtClean="0">
                <a:solidFill>
                  <a:srgbClr val="4B4B4B"/>
                </a:solidFill>
              </a:rPr>
              <a:t> </a:t>
            </a:r>
            <a:r>
              <a:rPr lang="en-GB" dirty="0" err="1" smtClean="0">
                <a:solidFill>
                  <a:srgbClr val="4B4B4B"/>
                </a:solidFill>
              </a:rPr>
              <a:t>consument</a:t>
            </a:r>
            <a:r>
              <a:rPr lang="en-GB" dirty="0" smtClean="0">
                <a:solidFill>
                  <a:srgbClr val="4B4B4B"/>
                </a:solidFill>
              </a:rPr>
              <a:t> (</a:t>
            </a:r>
            <a:r>
              <a:rPr lang="en-GB" dirty="0" err="1" smtClean="0">
                <a:solidFill>
                  <a:srgbClr val="4B4B4B"/>
                </a:solidFill>
              </a:rPr>
              <a:t>vergrijzing</a:t>
            </a:r>
            <a:r>
              <a:rPr lang="en-GB" dirty="0" smtClean="0">
                <a:solidFill>
                  <a:srgbClr val="4B4B4B"/>
                </a:solidFill>
              </a:rPr>
              <a:t>)</a:t>
            </a:r>
          </a:p>
          <a:p>
            <a:r>
              <a:rPr lang="en-GB" dirty="0" err="1" smtClean="0">
                <a:solidFill>
                  <a:srgbClr val="4B4B4B"/>
                </a:solidFill>
              </a:rPr>
              <a:t>Gevaar</a:t>
            </a:r>
            <a:r>
              <a:rPr lang="en-GB" dirty="0" smtClean="0">
                <a:solidFill>
                  <a:srgbClr val="4B4B4B"/>
                </a:solidFill>
              </a:rPr>
              <a:t> </a:t>
            </a:r>
            <a:r>
              <a:rPr lang="en-GB" dirty="0" err="1" smtClean="0">
                <a:solidFill>
                  <a:srgbClr val="4B4B4B"/>
                </a:solidFill>
              </a:rPr>
              <a:t>voor</a:t>
            </a:r>
            <a:r>
              <a:rPr lang="en-GB" dirty="0" smtClean="0">
                <a:solidFill>
                  <a:srgbClr val="4B4B4B"/>
                </a:solidFill>
              </a:rPr>
              <a:t> </a:t>
            </a:r>
            <a:r>
              <a:rPr lang="en-GB" dirty="0" err="1" smtClean="0">
                <a:solidFill>
                  <a:srgbClr val="4B4B4B"/>
                </a:solidFill>
              </a:rPr>
              <a:t>sociale</a:t>
            </a:r>
            <a:r>
              <a:rPr lang="en-GB" dirty="0" smtClean="0">
                <a:solidFill>
                  <a:srgbClr val="4B4B4B"/>
                </a:solidFill>
              </a:rPr>
              <a:t> </a:t>
            </a:r>
            <a:r>
              <a:rPr lang="en-GB" dirty="0" err="1" smtClean="0">
                <a:solidFill>
                  <a:srgbClr val="4B4B4B"/>
                </a:solidFill>
              </a:rPr>
              <a:t>uitsluiting</a:t>
            </a:r>
            <a:endParaRPr lang="en-GB" dirty="0" smtClean="0">
              <a:solidFill>
                <a:srgbClr val="4B4B4B"/>
              </a:solidFill>
            </a:endParaRPr>
          </a:p>
          <a:p>
            <a:endParaRPr lang="en-GB" dirty="0" smtClean="0">
              <a:solidFill>
                <a:srgbClr val="4B4B4B"/>
              </a:solidFill>
            </a:endParaRPr>
          </a:p>
          <a:p>
            <a:pPr>
              <a:buFontTx/>
              <a:buNone/>
            </a:pPr>
            <a:r>
              <a:rPr lang="en-GB" dirty="0" err="1" smtClean="0">
                <a:solidFill>
                  <a:srgbClr val="4B4B4B"/>
                </a:solidFill>
              </a:rPr>
              <a:t>Conclusie</a:t>
            </a:r>
            <a:r>
              <a:rPr lang="en-GB" dirty="0" smtClean="0">
                <a:solidFill>
                  <a:srgbClr val="4B4B4B"/>
                </a:solidFill>
              </a:rPr>
              <a:t>:</a:t>
            </a:r>
          </a:p>
          <a:p>
            <a:r>
              <a:rPr lang="en-GB" dirty="0" err="1" smtClean="0">
                <a:solidFill>
                  <a:srgbClr val="4B4B4B"/>
                </a:solidFill>
              </a:rPr>
              <a:t>Sturing</a:t>
            </a:r>
            <a:r>
              <a:rPr lang="en-GB" dirty="0" smtClean="0">
                <a:solidFill>
                  <a:srgbClr val="4B4B4B"/>
                </a:solidFill>
              </a:rPr>
              <a:t> op (</a:t>
            </a:r>
            <a:r>
              <a:rPr lang="en-GB" dirty="0" err="1" smtClean="0">
                <a:solidFill>
                  <a:srgbClr val="4B4B4B"/>
                </a:solidFill>
              </a:rPr>
              <a:t>boven</a:t>
            </a:r>
            <a:r>
              <a:rPr lang="en-GB" dirty="0" smtClean="0">
                <a:solidFill>
                  <a:srgbClr val="4B4B4B"/>
                </a:solidFill>
              </a:rPr>
              <a:t>)</a:t>
            </a:r>
            <a:r>
              <a:rPr lang="en-GB" dirty="0" err="1" smtClean="0">
                <a:solidFill>
                  <a:srgbClr val="4B4B4B"/>
                </a:solidFill>
              </a:rPr>
              <a:t>lokaal</a:t>
            </a:r>
            <a:r>
              <a:rPr lang="en-GB" dirty="0" smtClean="0">
                <a:solidFill>
                  <a:srgbClr val="4B4B4B"/>
                </a:solidFill>
              </a:rPr>
              <a:t> / </a:t>
            </a:r>
            <a:r>
              <a:rPr lang="en-GB" dirty="0" err="1" smtClean="0">
                <a:solidFill>
                  <a:srgbClr val="4B4B4B"/>
                </a:solidFill>
              </a:rPr>
              <a:t>regionaal</a:t>
            </a:r>
            <a:r>
              <a:rPr lang="en-GB" dirty="0" smtClean="0">
                <a:solidFill>
                  <a:srgbClr val="4B4B4B"/>
                </a:solidFill>
              </a:rPr>
              <a:t> </a:t>
            </a:r>
            <a:r>
              <a:rPr lang="en-GB" dirty="0" err="1" smtClean="0">
                <a:solidFill>
                  <a:srgbClr val="4B4B4B"/>
                </a:solidFill>
              </a:rPr>
              <a:t>niveau</a:t>
            </a:r>
            <a:r>
              <a:rPr lang="en-GB" dirty="0" smtClean="0">
                <a:solidFill>
                  <a:srgbClr val="4B4B4B"/>
                </a:solidFill>
              </a:rPr>
              <a:t> is </a:t>
            </a:r>
            <a:r>
              <a:rPr lang="en-GB" dirty="0" err="1" smtClean="0">
                <a:solidFill>
                  <a:srgbClr val="4B4B4B"/>
                </a:solidFill>
              </a:rPr>
              <a:t>nodig</a:t>
            </a:r>
            <a:endParaRPr lang="en-GB" dirty="0" smtClean="0">
              <a:solidFill>
                <a:srgbClr val="4B4B4B"/>
              </a:solidFill>
            </a:endParaRPr>
          </a:p>
          <a:p>
            <a:pPr marL="0" indent="0">
              <a:buFontTx/>
              <a:buNone/>
            </a:pPr>
            <a:endParaRPr lang="en-GB" dirty="0" smtClean="0">
              <a:solidFill>
                <a:srgbClr val="4B4B4B"/>
              </a:solidFill>
            </a:endParaRPr>
          </a:p>
          <a:p>
            <a:endParaRPr lang="en-GB" dirty="0" smtClean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Sturen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dmv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branchebeperkingen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00"/>
            <a:ext cx="8290800" cy="4898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Branchebeperkingen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Vroeger</a:t>
            </a:r>
            <a:r>
              <a:rPr lang="en-US" dirty="0" smtClean="0"/>
              <a:t>: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vanwege</a:t>
            </a:r>
            <a:r>
              <a:rPr lang="en-US" dirty="0" smtClean="0"/>
              <a:t> </a:t>
            </a:r>
            <a:r>
              <a:rPr lang="en-US" b="1" dirty="0" err="1" smtClean="0"/>
              <a:t>ruimtelijke</a:t>
            </a:r>
            <a:r>
              <a:rPr lang="en-US" b="1" dirty="0" smtClean="0"/>
              <a:t> </a:t>
            </a:r>
            <a:r>
              <a:rPr lang="en-US" dirty="0" err="1" smtClean="0"/>
              <a:t>beperkingen</a:t>
            </a:r>
            <a:endParaRPr lang="en-US" dirty="0" smtClean="0"/>
          </a:p>
          <a:p>
            <a:r>
              <a:rPr lang="en-US" dirty="0" smtClean="0"/>
              <a:t>Nu: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duurzame</a:t>
            </a:r>
            <a:r>
              <a:rPr lang="en-US" dirty="0" smtClean="0"/>
              <a:t> </a:t>
            </a:r>
            <a:r>
              <a:rPr lang="en-US" dirty="0" err="1" smtClean="0"/>
              <a:t>ontwrichting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voorkomen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Maar </a:t>
            </a:r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duurzame</a:t>
            </a:r>
            <a:r>
              <a:rPr lang="en-US" dirty="0" smtClean="0"/>
              <a:t> </a:t>
            </a:r>
            <a:r>
              <a:rPr lang="en-US" dirty="0" err="1" smtClean="0"/>
              <a:t>ontwrichting</a:t>
            </a:r>
            <a:r>
              <a:rPr lang="en-US" dirty="0" smtClean="0"/>
              <a:t>?</a:t>
            </a:r>
          </a:p>
          <a:p>
            <a:r>
              <a:rPr lang="en-US" b="1" dirty="0" err="1" smtClean="0"/>
              <a:t>Ruimtelijk</a:t>
            </a:r>
            <a:r>
              <a:rPr lang="en-US" dirty="0" smtClean="0"/>
              <a:t>: 	</a:t>
            </a:r>
            <a:r>
              <a:rPr lang="en-US" dirty="0" err="1" smtClean="0"/>
              <a:t>voorzieningen</a:t>
            </a:r>
            <a:r>
              <a:rPr lang="en-US" dirty="0" smtClean="0"/>
              <a:t> in </a:t>
            </a:r>
            <a:r>
              <a:rPr lang="en-US" dirty="0" err="1" smtClean="0"/>
              <a:t>nabijheid</a:t>
            </a:r>
            <a:endParaRPr lang="en-US" dirty="0" smtClean="0"/>
          </a:p>
          <a:p>
            <a:r>
              <a:rPr lang="en-US" b="1" dirty="0" err="1" smtClean="0"/>
              <a:t>Economisch</a:t>
            </a:r>
            <a:r>
              <a:rPr lang="en-US" dirty="0" smtClean="0"/>
              <a:t>: 	</a:t>
            </a:r>
            <a:r>
              <a:rPr lang="en-US" dirty="0" err="1" smtClean="0"/>
              <a:t>aantasten</a:t>
            </a:r>
            <a:r>
              <a:rPr lang="en-US" dirty="0" smtClean="0"/>
              <a:t> </a:t>
            </a:r>
            <a:r>
              <a:rPr lang="en-US" dirty="0" err="1" smtClean="0"/>
              <a:t>economisch</a:t>
            </a:r>
            <a:r>
              <a:rPr lang="en-US" dirty="0" smtClean="0"/>
              <a:t> </a:t>
            </a:r>
            <a:r>
              <a:rPr lang="en-US" dirty="0" err="1" smtClean="0"/>
              <a:t>functioneren</a:t>
            </a:r>
            <a:r>
              <a:rPr lang="en-US" dirty="0" smtClean="0"/>
              <a:t> 			</a:t>
            </a:r>
            <a:r>
              <a:rPr lang="en-US" dirty="0" err="1" smtClean="0"/>
              <a:t>bestaand</a:t>
            </a:r>
            <a:r>
              <a:rPr lang="en-US" dirty="0" smtClean="0"/>
              <a:t> </a:t>
            </a:r>
            <a:r>
              <a:rPr lang="en-US" dirty="0" err="1" smtClean="0"/>
              <a:t>winkelgebied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Europese</a:t>
            </a:r>
            <a:r>
              <a:rPr lang="en-US" dirty="0" smtClean="0"/>
              <a:t> </a:t>
            </a:r>
            <a:r>
              <a:rPr lang="en-US" dirty="0" err="1" smtClean="0"/>
              <a:t>richtlijn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Economische</a:t>
            </a:r>
            <a:r>
              <a:rPr lang="en-US" dirty="0" smtClean="0"/>
              <a:t> criteria </a:t>
            </a:r>
            <a:r>
              <a:rPr lang="en-US" dirty="0" err="1" smtClean="0"/>
              <a:t>mogen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gehanteerd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wel</a:t>
            </a:r>
            <a:r>
              <a:rPr lang="en-US" dirty="0" smtClean="0"/>
              <a:t>/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verlenen</a:t>
            </a:r>
            <a:r>
              <a:rPr lang="en-US" dirty="0" smtClean="0"/>
              <a:t> van </a:t>
            </a:r>
            <a:r>
              <a:rPr lang="en-US" dirty="0" err="1" smtClean="0"/>
              <a:t>bouwvergunningen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6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</a:rPr>
              <a:t>onzin</a:t>
            </a:r>
            <a:r>
              <a:rPr lang="en-US" dirty="0" smtClean="0">
                <a:latin typeface="Calibri" panose="020F0502020204030204" pitchFamily="34" charset="0"/>
              </a:rPr>
              <a:t> van branches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Branchevervaging</a:t>
            </a:r>
            <a:r>
              <a:rPr lang="en-US" dirty="0" smtClean="0"/>
              <a:t> </a:t>
            </a:r>
            <a:r>
              <a:rPr lang="en-US" dirty="0" err="1" smtClean="0"/>
              <a:t>houdt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err="1" smtClean="0"/>
              <a:t>Beter</a:t>
            </a:r>
            <a:r>
              <a:rPr lang="en-US" dirty="0" smtClean="0"/>
              <a:t> 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spreken</a:t>
            </a:r>
            <a:r>
              <a:rPr lang="en-US" dirty="0" smtClean="0"/>
              <a:t> over </a:t>
            </a:r>
            <a:r>
              <a:rPr lang="en-US" dirty="0" err="1" smtClean="0"/>
              <a:t>branchegroepen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indeling</a:t>
            </a:r>
            <a:r>
              <a:rPr lang="en-US" dirty="0" smtClean="0"/>
              <a:t> in </a:t>
            </a:r>
            <a:r>
              <a:rPr lang="en-US" dirty="0" err="1" smtClean="0"/>
              <a:t>winkel</a:t>
            </a:r>
            <a:r>
              <a:rPr lang="en-US" b="1" dirty="0" err="1" smtClean="0"/>
              <a:t>concepten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Integratie</a:t>
            </a:r>
            <a:r>
              <a:rPr lang="en-US" dirty="0" smtClean="0"/>
              <a:t> online-offline</a:t>
            </a:r>
          </a:p>
          <a:p>
            <a:pPr lvl="1"/>
            <a:r>
              <a:rPr lang="en-US" dirty="0" err="1" smtClean="0"/>
              <a:t>Consumentenbehoefte</a:t>
            </a:r>
            <a:endParaRPr lang="en-US" dirty="0" smtClean="0"/>
          </a:p>
          <a:p>
            <a:pPr lvl="1"/>
            <a:r>
              <a:rPr lang="en-US" dirty="0" err="1" smtClean="0"/>
              <a:t>Belevingswaarde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9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Gelijke</a:t>
            </a:r>
            <a:r>
              <a:rPr lang="en-US" dirty="0" smtClean="0">
                <a:latin typeface="Calibri" panose="020F0502020204030204" pitchFamily="34" charset="0"/>
              </a:rPr>
              <a:t> branches, </a:t>
            </a:r>
            <a:r>
              <a:rPr lang="en-US" dirty="0" err="1" smtClean="0">
                <a:latin typeface="Calibri" panose="020F0502020204030204" pitchFamily="34" charset="0"/>
              </a:rPr>
              <a:t>verschillende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concepten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AutoShape 2" descr="data:image/jpeg;base64,/9j/4AAQSkZJRgABAQAAAQABAAD/2wCEAAkGBhQSERUUExQWFRUWGR0YGRgYGRwcHRwZHSAcGhsaHBscHyYgHBkjHBgaHy8iJCcpLCwsGh8xNTAqNSYrLCkBCQoKDgwOGg8PGi8kHyQsLCwvLC8sLywsLCwwLCwsLCwsLCwsLCosLCwsLCksLCwsLCwsLCwsLCwpLCwsLCwsLP/AABEIALcBEwMBIgACEQEDEQH/xAAcAAACAgMBAQAAAAAAAAAAAAAFBgQHAAIDAQj/xABFEAACAQIEAwUFBAcHAwQDAAABAhEDIQAEEjEFBkEiUWFxgQcTMpGhQrHB8BQjUmJy0eEVgpKissLxFkNTJDNj0jRU4v/EABkBAAMBAQEAAAAAAAAAAAAAAAIDBAEFAP/EADERAAICAQIEBAUFAAIDAAAAAAECAAMREiEEMUFREyKB8DJhcbHBFJGh0eEzQgUjYv/aAAwDAQACEQMRAD8AsPK+0bKOQJqKT0KfyJwxUcwHVWW4YBh5ESPocVHxrlJcuFrJYowNrWuOniRiwuWc1qy1O+wK/wCElfuXHHS5i2ky+6lAgdM88Q9rxwrcSpIdL1KanuZlB+ROObv44r/nBg2bUOJVgoI2mSBuPLHrrjWBgdYqikWNgmWNTzFJtmpt5FTj2pkabbop/ug4rFuBU7RTdRBkBvKDN9r/ADxr/ZOn4TVHmwP4YWbSedYPr/kf+nXo5/b/AGWHU5dy5v7pB4gR92PF4FTHwtVX+GrUH01RitM7mczRRmSpV7IJA1v0E9Gw98ncSarlVZ2LMCQSTJ6Hf1wKaGbGjEy2t0XUHyIS/stx8OYrDzKt/qU4w5bMDauD/HTU/wCnThd5u5krUatNKLBdQvKgyZ8QcCf+r8+P/G39z+UYLxVBIGrb5n+55aLGUNtv9P6jXmMjVb4qeUqfxUiPxbEV+X0b4shQP8FQr9NI+/AIc+5sfFQpny1D/fg/yfzcc6jsUCaGAiTf4h18VxikOcEn1A/Imstta6tvQ/0YMzfIGSf4slVU/usjfexP0wIznsnyDf8A7FLzpsf9FsOHG+cky1QI1NmJXVII6kjaPDERfaRQ606g/wAP4kYPWi7av4P4IngLmGdOf2P3zK/z3sXy5+DOqsf+Ts23+0DgBmfZBWpsGpV6NaCDCHVMGemL04XxyjnKRendZK3jfwgkYl0qahQANsabLeSke/rn7xesA+Zd/wBvtifPeX9k+Yr1nZpQEliNJMAnwkn5YYeHexmhs9eq7DdUpP8Ae2gYt2mgVifDCnz/AM9Nw1abpTV/eEgzNiIj7QtfAiy3YE+/TEPUrN5V9+uZEyPsjyi/9iq5/wDkdAPl2zg/leR6NMdjLUE82dvoNIxWmc9sHEirMtHQoEk6VEAb/EGNv59xwOzfO/F3RnNTQoBPx6ZiTbQQDYW78O8Etzz64/OTPamH/YD6Z/G0uulwDTt7pP4KCj6tqx5mTTT/AN3NlfOqlP8A06cfPXF+ZcycvQqGsxNTVqLQ23drmNjjlkqhqJqq5tqcgWVoMtsYWDpE38UZfEAlJYbcvqftia4wcM2/PkPvmXxV4jw8fFXWp/eer92rHB+deG0gY2G5FMiPPVEeuKD44lNVABqljBmozm0KTE2mSRfoOpxrwb/8bND90fc+PPwwrGrA6dO5x3nq9LtoJPXr8vpLtzHtkyCfCCfWmPuZj9MCc17e6I+CjPmzfgg+/FR8GrUACK0XM3BOw7ItsCxknuUC849p5+ioYaZ7bEAAXEjSCTsAoa+8tsdxUKB3+0nLL2/k/wCSxM17fqv2KSD+6T99T8MRc/7X88KauGUajEBEEb9Sp7sV3xnPLVcMilVAgT4eXz9cS8+f/T0RYev8X88eesAqO5jKyCG2Gw984dq+0jidVSwqVdI6qSB4/BpmJG20jAzNcX4hUZVdqhZ5gMzE23JDMYAmL9QRuCMQMnmKqoDEos7sAYsIEzA7MRHVu/G9WrUDCprpKyh4AabsXJgX7XbsPAThwqTtFeI3vAnSplMyAzPUCBQxIBWYUCSAviyrcgywtYx05fqsdRZmbbck9T3+WIfEcy8ENUQggmAhEnUrMNhBLAE9Oz02xK4EIpE9/wD/AFhXEIorOBH8M7NaMkwJmhfc7A3PUicEc1w2mi9LmpEt0WQnzOk+XnjkuT95UYQ5hFgIATOkAb7CYxvX4eqhexUEkC7J2p/Zubn6XPlUOUjPMz2quWViCCSDFhb/AFDGY4vTpAke7qWt8S7j0xmCmT6T5jyurL1B+6T8r/hiJyHnJy5H7Ln6qrfeWwMyvtLymaqChTFaap0KzUwEkyBfVIkiBbfuwC5d5vTKPUp1ErNMMPdoGAEsDJLDvX5Y4pQi0bdJ0VIak/US1ncxscV9z9mQlWk56Sf8Jn/dgHms8MnxevUZatRVcGz7e+SwAeooK62N9gANsGeZkOepJ+jguwhiALqG7+kypEAm4OPXgED0nuFBD5m3MHtFoZPMNRqUnYKFJZCv2hIENHQjr1wa5a5io56k1WiH0qxQ61A7QAJiCQRDC84QuY+VqVZjmauZNLXpJ10amkFUFPTrHiN4+eD/ALPq+WyuWOXp5gVmDPVYojmx0iSNNgAFBO2Gt4YTOd4vw7AeUL828Sp5egWqBoaUGldVyrG/cIU3wN9l/N9KrryyklxNXpGnsIeszJHTHLnHiGXzVH3PvgjCopujmIlSI09zHFa5DiT5DMvVoVNTgMhLUyV0SB3wZKC+1seprSzJB3nrGdF0sNjLW56rRXoN+9+K4Zlyq92K0znHjnMnRqllLh2DkKVAMnTIE6ZUKR34cjztlRc1D/gf/wCuJtldgT1lJVmrTSJ14jxvK0aoo1XVHYBgGBggkgdqImVNicRuQz7uvm6e0Nt/ecfjgTns7w3N1RXZmNSmVMjWLKZAZSI0zI2G/iMcuH8xUqGZr1maUqbaQZmQ32oUdftYI4Zl08xzghWCNr2z/cP8xOP7Rys7MCpnzP8A9sEGzNDVoK3JA2HUx34QeOc80K9Wk6q4NIlolSSAVY2QsJAUn4x5Yi5znXWXq0xUUUSgZXCKZ95qa8mxUgX2i25wi+u5WGkcz/kwMrKu/ISxOSqIpCugiPeagB0DaredsMoqYrLl7m/3dCvnHDvTbTpRdJZQHanpmQGJYjxOoYIp7TEOYpUBl6g94aUMzKIFUI0kQZ064IB3U4fQrlBnmM5/MRdu+e+I65irAnFVe2Krqy1PwdvuU4snN1pQ4qr2lZpWoadayH21Cbr3TPTBDdgfnG0gff7RIzPFHcFWzLFdMnShie7p3m+IOcPZl6lXVEQykCbSoJO3p0GOvuAiQMzAYAlQG6jrEz3emOmX4eKwJ987AGLzv6+eOhqCjJk6oznA3M6cQT/0NDwJ+pOMybPRVlRlaYf4Kpki22kTAHWB2+vRg4dyzVzNOlSoKWNOHMkIQoLGdRIAJkAXF4xtxPlitlKs1EqCJhy7MpmNQDTBIm47xhFNgAP1P3lN9RJHfSP4EXM1lqldzLFzOrs0XkkkggW2kG5+sWzhdB0pZhWGk6SGBFwdJIHhvg3lKv6xTcsLhYmT3bEDzO0HeIxtVyke9WFlw5Bn4okFj3Afz7sM4lgK/qftA4RS1u3T85irw3PIkKwN5BICbHTEFgY2Mny8cTMxnoGrWGZWGzreCYIVViIYiSe890MGS5PzXu1X9DPaVDqZD9onSZtE+J84x3r+z/NKjMaNMAByZYfYBJPx7WsevTBeMM4xB/TtjmP3H9xJzPEDUp6dLGDIOomPJQI2x195TrVKVOqxSmggkC5PUSbL3SdomDtjzIcGr5oa0VY1aZsO0F1Rt1HzOJ9XlFg597maC2BYkmRMgWIFtQCz+9aYMU6OR7STXzHecM/wWvkxT1wwZBWKrBemDY6pUlR2gJ+Ek2uMcFzpbVoNVhMjtqIsAdUdSJGNslxisqnLpJZ4pLF3XtfAhHQkmw6sYIlgzplPZNVpAK2Ypo2gvUgMdJEWtZlv8QMCDvgWOPrCRcnBMRszk3q9pVIjfU+rfzwVyFApQIO4B+5v54mjlfOw59zWARQ7SGWFMwe1E7Gwk2OPOC5A1KqUPtVImTsGE9f3SOvXEV9hK4M6NFARtWYFr8EqszMux7p2AAvAxIThNXXIpJdZC6CRpF9QBuRa7d2PoV+HBVqlWVYpimNKL8UsYNxqQ6xpptA8LgYlnLKrlgx7NKIGkFZ1MTJAIEAdk2G8bwzxWkOlZ89UOX80yhko6lOxWixX0IMR5Y8x9H5LKEU0HbsoG4ExaYWwB3gfTGYIO59/5MysobL5TMZKuhp0azOrBoI1ITELJUAQJ/aERiFnc572s4MK2+oHskOekajFvS+MbmCtXVqQ1JUBRfjKsSbki3Z2vfZuuBOWy7A6mVxYKSzhmncWIUgbWv64FaifM3MRvi4yo5GM/FK1XPOalRUFbRpKqxWVBYiRBixPXaMMvK/Bc4B+rrUkVCoIBqN0FtJUBjG4JgwJ2wB4Nm6jSUdEYjSQyzZdr95G8WxLqcTzC5bXTrMGSsS4ATu0km0gEbTv9cJVQWwenvaKPEuhOPtzjzncu2sI2kJUXtUgCUM6pjti9yDI7UA+e2W4TSy1OmaC0lqMxcVFp9orI7JOskpdbTFh6LOWr1MwoqGqaqgASK3uypInSVSnbtWuT0OMzeRrVAi0tIi66q9RoLG8jQsTudpnGP8A9s9eXKe/U2NsTtDzcHytSsff5ZmfTqCrrZXQRL0tBBAGr4DMbCLTVXO3D0p56ulBZo6gU0uY0sqvAltu3P5OLi4RwbNnLhPeUQZgwHMEXBDaVIHjBN9zvhL595JzlP3ucc0GBKa1pCoIEBNenTfYTHfPQ4dQjITtt6RlzBsbyN7P+FU2yZqFjTcVHRgwDU3FnFNtTAAkGBqMExcETiw8pkcqaYDZSlrsBFJCJMQWAJCwSJEm19sUnyxzPWy+tqOhdTdpngnSwGpe3YjsjpgjV50zAgLmKaib/BtMiOwfwwiwabCVG5ligvUOe3v1EsjN8My7qriilJpMFUNI2tBWO0dUkT9Ruic88BzFXNp7hEYFFRn7NMB/2WDFRq0FJgCd4EwBz881tRL5xmAkLe4BPQx4fdiPmud2ZSv6TWBPUM34MMeDMGyq7+v9Rr1q9eGIGPnGXlX2Q5lqlOtmKlH3LKTpWSzI6EC2jTMMDcmMR+ceWXyZL1Xqe7L6Z7ID2YrNiSCEazElRBO84V35tCgAvVYAD7VthFpt5Yi5zjHvAjKCCrSCwJmx/ZF/z0weHscal27yfQtdZKuCe3+ybluMK1dlWstOlHZ1OQuq37p3N9sW1y9xbLZhFNM0qrJAbSVZlO2ozB0kgkfccUPU4geopncbER0tIth19kGfoUqmZNd0S1PTNxIZrix2JF/Hxw/wFTzCSG9rNjLS4tVD06lOIDIybjqI6bWbrB8MU5laqih7xMqgAVSzkoqmYBtdrk2m8Ce8mwuaOYaPu0NF0cVGKFiSNxGoNbu3gifPFRV8tVp66Q1lAzLbVpaG3gWIMA9Rg+H5tF2nYSdx/g/uwzNUohpH6pCTBuDe0XBOkgRMdMb8rZ+itCqrioaoqBqYUgKQVhlbqLqlx0m4wKNAhbqRufhj6x+OOHDm7ZgdxjywziBqQgw+FbTaDLk5Y5ppZOhp0I9VjrqOaqqWboANJhFFlEwLnvjOP8+Ua9N6VSmulwFYpXAYAMGGmRuCN/HfriqMzxDQPgHz/pjoufFoCyfHHPwwAwPtL2rrLEs2/wBDGmhmuHrUtSdgB2Pe5gnSYbWzBRD20kC20C5xL4FxDL1nrZjNmifeqKaU2cropAwAApETp8fIycJ2fougBemUkGCwZReRaYExiImf0qANJgd/r0wZBOPfvpMRUXIBx85d1TnvKqOw2XtGkdoCwgbKw7IiAFA674Eca9oFL3FRUNAk0mQACoT2gdUH3YEmZM2tiq6uedDFQBG6qZtjhW4jIIkXB78GNWeUApUB8UIZHJIaSDSJYCexmHkxJspCH4dUfu+GO1Thk0wtRGWYLaaKUyNK/aZ2k3ETABN5OB61maksUQYEai9VrxAIEwDcG3XA/wDstyevqG/ljoZnMxDvLfHP0dqhy5ZVJpsutVZgyhgGmIUyzXHQx34ZH9pObM9sXEN2B2t95O9ztGEThtY09cEGCJJH5i564l/2we9Pl/XENpfVsJdSlJQFs5jLV59r1mKVKrBHPbCqo7NtUAbGFwN4XzA6VauYUlarPKkQdIMk72mygeWAv9oCZmn/AIRjl+m6J0wRa5wDIW6e8x1ZRBpz3z+0dn9oecM/r6l/BPz0xGPO2aN/f1bbdoCOlo29MK39p2+Jfljw8S8V+WPaW7TMU9zGledMyP8AvVP8QxmFM5/xX5YzG6W7T2KfnGXlbiAiualJGJQhHCSQbjSNgDDA2BPZxCyZqVamgqyamnW0GCYmRI3I8d8SuHZ01WLaEWwGmmANpklRcbgSd48MeVc09M1GpsVdYYR3QSY8rYYGPiFJIFGgPD3C+UMympwNaDtExELcd8EEdzHbrgpwGohSorCddmEbEHfy/Pfiv149WZlNSq+86pJI8d/uweyHEj700y16gsVm7iDMkbbj+eMKaWz3iTg74hrJZqhlWcKoJJIljUJI7oVwux7vXBfh3MQqfqxpSdgAQZiJ7RJnY4D8Dp/qACbqzA+B1SfvNsEatIlwBEsVC+dtp8cc59mzK6FQoCF6SVluLVlYLTrOkm8Qbnr2gesR3dIx2etWcw+YrOOoLsAfMKQDgfVy9QsCqC3cwvBtbBNveHZAP4nj/SrYW1hOwbaUBAN8byu/aTwwipSdRuhBA3sZB/zYWyhIiFifiCAmN5nXttvizOZsnKI9QxoJACHfUBuWKwOwPr32rRso0tp0EBmW4j4TvvAnffHT4SwFNPaTXofixGPkXlGhnXqnMsy+70ALSKr8Qax1Ax8Bw61eF8MyoAp0lcr2T78CrfqQApg9IAA64XODctHJUadUVi36QqMVCABYXUAG1Et/7hHTb5bZipee++Lq1Fi6gZPuNjGanzJRF1VEiIC0yLdb6QNpAFunS4rvmzga0kWvTqvUV6hkMmkjUDG1Qk7EHbeb4N1H7Dfn874CcezB/RY/ZqKfv/HBGkAZg6ukVxmWAjSR5F7f5owd5RotU9+BTVjFMks0RDFjuwmYjriI1WST2WubmOnocP3AuUqFLJ1M1Uasaj0GqKiEKqlUZhMCTDdxG20YmtyykLzh14VgW5QpwnNrQc+7pSFQBYiQSRIEiQLR8vRnfmHMlCRUYHoOzE+embb/ACxTvCedatMgOVKMNJZUQOCbgkx0O/Qgd98Wjk+Aoh7WYrVD3Fgth1imqHeev4nA1qyLpYzHYM2RM9oGXq1+GIg11quumYliWYkrAAMEySdvsnuxV1LkDPPV7WUzCrBv7pztt9PHFuUuMmnFMRpmJAknqoGqbQI3ix2xJq8SXS5UgaRM323BBI2/I6Y0uoBE1VORKo5Z9n36Szit72nTpkKYWGZ9yBqEBQOsGZEd+Hbh/szyFBldlquVIILv1BBFk0jphozHGKbECogcgbuzGBvG/UX8IvNsVZ7QKFGrnmDfqVWlTtqkXL6mCkyTtb+YxzrOG4myw6LQF7Y39+sq8WvTkg59++UeOM8qZCtTZKlSoupgxPvQIMkwNSkRLd3QX7674zynkqOaopSzP6pw/vGqOlgukwGUbtJAkb4W8/Qyun9WzF4EAwb9xOkCY7utoFzjlRGX0wxYN5HfqN47xPr4F9PCXVnzW5HbSB+TE+OBuB/P+Sz+FcO4S6u+Yq5Sox0hAaukrHgHm9hG1jJviBnuAcOenU90ppOFZUDqXVnNhpZb2J67QDfFbZmomsaJKgDexJ3P1wZ4zxkyWFmbumw6AdwxU3lwBCrJsJJ5T3NZallwE96arLvpLBQeo3GG32SZ6gc4adSlTZXETVX3hDCdIUt8MkmY3gdwxV5rEm+DfLHEDSbUGCsGVgT+7qM+NyLYzDDcmGxrIKqJ9Q1eE0HpvTNMGm6lWQDSpUiCNIgRB9N9xj595r9mNTK16qq6tTAL0yZkqSQFsCNQ2J7/ADGHl/beNICU0VgI1uSZNpMCInzxB5jDcVyNSpWqFghmiEVLsBJixcggjY3sbgYN7V5RFVb52ldZrk2oiVKmqmVpRq7RBkiSApEmAQT52nAB/hbzxNHDgpIcMAoLFTY2FhtNyQPXBXgfLNOtlWqVGcOf/bCFLkmF1KTJWe6Pi3xibnEc4ZRv76fmdM5wCnlKdKpWQuG3s66pEjeBA8DgaM7kztQqHtE/F06AiLDErmflgZUGKjOBAlo3iTpKsQRdfnB2ut5dTIifGJ29MNC45yd7D02hirXyjEkUawB6BrD6YzGtetQ1HQW09O0f5YzBlBFixjv+BDeVzdClLZepmNUiRqFOUk/bSSCLGIIscRf7SPvA5PaKwZ6tEmfPEEe7WFAZdfUOGB3WPht8R7jfEypTWTKgdqTvM9es4nJ1EGMC6QR3gcDYDpg9wcVA9OoAHKEaVkCQsk3Pn8/M4i0qagyoXbre/fefC2NSxJbWZ8xYbjosCI71wXxQeQjpk+aRtVpmlfSs05WZgjUAbkx64N1c8wHwrupJ0gGxHUeWK84XT1V6KydOsMe0SIUF9rgXH7R8sPpSkwjVPf8ArG6eAa3ljn8SoRtpVQdQ3jFkqOrYWmJsPS+CD8KqQDpme4g4BcPzT01ldRDGZYkyIMRJMC28R88dFqmbOADcAstiTJMlhPcAYwtKayuSTmMYuGwBNuYeWq9WjpFMrJU6nB0re5MAmIJ6Yg8O9neUQsa1Wo0nVopjSoJHaEsWJFpkwcEstXqBGQO2iDKhjEdRYx8sRsrmlIKsnZYFQQe4W3nuGCrsSo4xBt1kYztPOY81lmpJQpI66NIVy3QAW8ZUXv8APCtU4cptJG997m84zimerI4nSUB+FVC9CIm5GIv9vDrTb0YH74x0uGYMm3eTnaSqnCnVWlzpidlv6gT9emO3B+FZasppV0LAw1jB9G3Hp34iVuZFZCgWpsd9Md+8mPTHFaz027DEOLTAK6TuI1A9BfwwHGMRXhWwTymoMnlGr/pXIUkOjLJJt23d/WGYqdu7uxE5r4omT4alKkpbSq0wagDKRpbUIgXInr1HdYbS4xWKkFlM9QpB/wBWAvO2farSQH7NriLgAADtHvb188c3gvEBItOfXMKxQBtEujXgysiDO/p/TDNmOf8AMOSx92WLTOlrRI31WBDGwwo43mBE/n+WOsVzJwcSxeWOaquZqP79abBKcrCx2iyjUbmW028BhtfjKlY0LcEG5Eg2OxHfiqeW+J+6qMI1KUIPhHanztse/B3/AKjptAGr1U/hOOFxvD2tblc4+U6HDtWVwecaa3EiYVYVYNpJsd9yd/5YQecKj1cyNyRTAEdBLfS+GChxKTaSD0hh9YGAXMFD/wBQJAM0tQB1Xhmt2fLywzgdYtwxPKHxKAVZAkJcw/ZiiJUAXI7rHp1v6L3ktDzGWYsS2hSb/GsDwsTiUmTFrDf/AMWqwG/abqQLeJxqaZuGDDciFpLf8BEWHjjuzlQY6wdwetvzviZVqdokgHrtb5dMcc1TYQW8Y7U+lse5jOKwPZg4U4ziOqbTmdxUSJ92pvG2CR4uopaPdUzNyNLQviO18UeEeuF/K0ldu02kfn5DEr9BpxIqX09CLtH3AkE+HkcZ4Xzh/qPkJ0WqGIhFW/Rennh75f5g93lEpuqe7WoXnVDk7aROwgA6hfcCJnCE2UprJ98TvABEnaJMxtM+mIJqsI7c+TG2BanM1eIx0j3zpxhs4UVRDV6iqoFzYKp7VyVLlYHTS3oSy3FlpJTprSYrSeR241QNKmCOyRYyL+OFfl7lDN5tEqUqNVxqIV4hLTPbMCxBvMDzthirey3OpYe6J6qtUWtImYHyJxOLFqfGd95QQLQMn37MXeduLmoFTQUBepUNx2tRUDYC4AAk74V8s8G5IHWMGOcOD1ctWWnWgNoDQHDWJMXBMfDtgQrU9As2uTJkRHTpOLlbWMyCwaWxGP8ARMk1w1UA7DRNul9ePcLBZe4/T+WMwzUOw9+sRo/+jGDM5ShI0kKkfa3J6EaSDf1xMaorxDKD/ev/AJRifwdsitJKr5X3hax1OWAZbEBDCxsRM2Iwe5d9oFChXAp5SkiswklV1DYWgDSPAGPC5xCCc6VJlihQvmH8xcpcLBA0U6tXp2Kbv8oAj5nGuYyxpk+8RqTdFdXRoEXgkmJPji4eKc31FRiFCwZlOqnqbi5Pz8OqpztxI18rVpiqzVBpNOmSJmQSR1NrdMMAxzMFnU8lxEvl+gP0h2UTpS52ux37tlbuwKzGXpnM5j3qORrMFQTFyWmAel/zBK8FVqeUzJqAq5DCGsbJAsb/ABFsBuGZ6oBVFIqgcxAUtaNlZbgekWHlga93Y+k8+yges94JUCZ6hoLimaqRqsSpIBmIBvI9MWFxrmhMtUCe6qVRpDllKgySy/Cd/h3nrhDGdd81l6lTR2KiAKsgBQ+qNLXAub+N7k4M8+5kvVpFB7rsEEKZkhiRYx+14486hnAMKtitZI7wwnO+XdlQpVRmYKNagCSQNwxtfeMMWVQMh0MhI7UBgSfQdwxTuaqtrpl2BCkR2SIAI6EC3W04JsIMjfvG/wA8TX0qpGI6staN+kbeZxpgkgdq0mJ629MAGy7z8J+WICtqYF9TmRuWYyCI6z0NsGU4yAYYEeIv9N/kDirg/IpGYq1dJwZCzB0L2pE2FjudhEeeDeZz+WqNNOvSM/vAfRoOBvGs/wDqkde1pqKbGNg0jcRbocAW4gP+5lyDuLTMSLyLxP8APB8VV42MnlFq+g7R+yFNVWSNXcRf7sAec8sRSJIiTb5YUc7madvdKUM36bW6H19eu+DWSRqmTapUd30lo1MSLaT1Picc79MaWDls79o3xNeRiKr41Y4NcF4etWpDjsBSTB9BeLXI+WJnE+A5daastRlYtp0xr6SuyqYse/p69aSxeoMRfwP1BHzviRkql8a1FUCFbUepuPvviZmNJclIAJtB2wqw9Jo2hzI1sROLVZzNOwbsqIOx7f8AXHmTViNzby/EYi8SMVULE7DeOjT0Hh3YhpTF2Z0WvB4Yp8xCeaqDVemGJtZBuN+kAiNgJsfIaahsKcX20oP3upve8jHOlxRC0KQdVgsG3QdI8/6YzMZtVWNYgggMvaEjxAIkSLHz6g46M5+YM4tXJJBEQR9kAzpi8b/M4i5jKFSe7cSCJm42mLeONs5VDT2pJI6HYCO4Yme9109Ei1xP3d4F9trYxjiEm+YLpFb6hPqR3+Hl8sdDRW9t4iKin8P5Y5tYkePQA46NWFzJJ3ui+k32joMHFme/owkiD/iU/PHBkjvx77/91e/b+WNWaTtHgP642ZLO5W5uOXyVCnr0hZMDdpdmJP7t/WAO/GnGedqtOq7lmCMRpMfENI279sJuey3u4X9xG/xU0b/dgS9AwJmOkgxfu+X0xy6+CU2GzPPMvZ/CUY7SdzPxNq9Y1GbUWCnyAUAC/r88B8d66ksSLjp5dPpjiRjpqMDEiZtRyZ5jMZjMbBlncL4GtWkqD9WBLdmWk6dRJDHcwNiBtbA7+xqSye2x8SB6woB+uHDlusqFQRpKqZYxpMLBPnA2ve2AHEaQVypkkHZQfS8AbeOObryoZJY6FWKtImY4rUY7jaNpkbQdU441+IVHsXJF7bA+JCwDjeqkAnQbCTJH3CfvxAr8WSmZIv3R/O2CRXfeDkCXjwbieXCimcvSFhAWmgItEEd/j54B+0rh+Ur5aq4pxWoIWDqFAAAJ0NIOpT3dJMHeULl/nlzmKauBDbbTN9IOkWG9t/vw480qv6FWGoLqpHsxcmJveTHfGLCYkiVDl6oD0yCSQ6kA7fEOhPh3YZ+fKbVGo6gqn9YJA0zZSAR6HpiJy5ygc00++SmqkSdLFpvsBYG3f88WTxjlOjmqa669YlCSDM3YQfiXaPHCnYage0pSlzWdpSdbIFV1Tt0j+RP1jBUv+fPDmvsgeoYTN00pHbWCX7j2QAvl2/ljtxH2P5imCUrZdx0lih+RBH+bAW+YAiZSwrJBMRCxjskAiTeY+EztcWxp+lnRqKmI+Je0LHqRtMG33Y3rIabsGEFSQQe8Egi3rjvwWkWpgBogmLePfY9cbSMjEK5d8yLVzLGigPwFg0aQTctG9ouLEY5Ckq79kzY6CLeauDcHouCHG6DLTliCNS9fHuxrTz/ZG7WBt3QB0M94viltuUl+sGtUMfFsLSxjrFqixAvseowV4ZxakOH1KJaKhLECDcGIgxHQ4416yRCqAZG4jr0K3+Z78BKPxC0ycJsQWDB6HMwHSYx8Ao+7pMdBdqo3C6tCCxIUGdVzeLW78a8cztICmaDFiNWpCDKmI1Ge+fLG6Z0pTQ2krAAaSpQkBiN1liT46fHAvOZxm0h2LBQY1M0j4ftAExbY2xRFjnItTPIx+GAAbWN4AG+wt/LvGxNDueY9J+c+vlbHhlh8TGDeCr77QJBNzjx0AsQndcFD49w8L4ybOnCswtOoxOxUgGD1Ig7T0w9ZXkNMwlOtVqxqUEKp09k3ElkN7/1wpctcuVM5XalS0KQpYlm7KqCATIBLXI+EE3xdmS4Fk6dJBUzDyigEKIFhAAhT3d+JLE8+ofeE5YJhecTKXsuoAyPfHyem3h0UGMcW9l1DSFFeopmTrQjw3VTt5dflZVJMoLUkLnaWdwJ8fLqI64i8y8XWiqhAFGoEiN1YNpg+YBj94XPQ2wFJz/MRqtQajj9pTHNfIr5VdagvT2LzME7dAQD39+FfML2vl92Lr5gzlSvTKU0NRiAQiiSxkGABcmxwhZ6gqGK+UameupWQ/UKcKF5HIEjvLaV8VNWwMW+GUwWM39Y2DN16W2/HE6pRUz2DaLDVtMTt4+VsDslAJJjrHmQIO/icTWosRPQ7HSYnrfYm35visxInL3dPrI27vxGI2aRI7HeBsOs9Qcdqjt1MR0IP/wBfL5Y4hzrUiNRcG+1tMTPSTjZkdeceF0qVFNCfrHZacAbgXJEXDdkCR+1ebQAPH6bLpdCBAGkQRus9QQIUAdYAEjccOI1Xeqpaq9RoliNRKkkqViPDYWviP+nGw1K6qRAdfCPOADt+SnhazXWATkx/EuHsyJ1JpVKqWCqxLPcCBJMXaB2R+0BJ6Y3zfBVClkqq0bKJY7tsQL2AvETN7XjtSDg6aXaH7DEgX/ZMnYYglSNwRimTzyB3DGYzGYGeli8k8yK2Z11WZ0UqNrDVInT9raNj4Xwyc8MDmQ1j2NMjvBO/jBUemJ3BnytNjSyuSoUdUgu5LkAA3LMT2t48SMR+OKrU5ZZg6r9Nx+Iwi5ErqCKMRodrLC7HMU00nUs6jBFiOsiT4eX9cKPFslUBAYE+IBuPz54tLIfrMrVphIE61OmNRUTZovEEW21eOFriFDWmkb7jz7vXb1GBoYBYTjJiZk2ai6uSFKnUDYm09Nvni7sh7PP0hVOZz1R1AuqqKdov2rg28AfHFKHhdSrWFKmAWedMkL0JN2IHQ4+gGOqSVaVUBR3jy9LR0I7pw5mAEEDM1yPImRouwyr1KbOAWUnWoCz2jqgi7R8W9gMMScuUVWWZoi5LQIF5sB3YCU2q5emzt2DUNuyC06YWQdouRJ6m0m++Y4hUFI6nZgBqJY7ix+XSPWe9WtTuRvDNjgaQ20MZfJZcFgHUBOmqQPE6je89Yxz4lxg6SlH7I0ybdq1ugEf0tgZSKwGEdoCTJvbsbTva/gMSKC6VgCCxJ7yWN484vhbNjYDEWR1MUuKex0Zhmq08zpaozMwZJWWJJhlIIvPQ468G9mWX0APrpkQZ/SKb6zu2yBVWOsz4dS/ZY+7SCeu1vl59fniTTzVM2HrgfFWs46zdTMJDbg2XWitM00FICApUMsb3kEEneTc+JxW3NvItPPhRk6NDLqHJat7sLqADCAEFwWHl1J6Ys/PVKar2gpnpG/piHlOOLJ1akCmIgFSBYaYEqNrefdhy8QrNgnEDQcZlHZr2T8RpIWRUrKCLUqhkjwDgT5C+FThuXdK4FSm4KsAUIKnVuAQwsbdRj6P45zilKyKGYidW6i8C43PWOmKYzXE2rcSepudVNDJ27SqNMbXZu+ADG+G61ztM0meVeUM2yL+oaZMktTG9zfVe538BtiBnOTc8I00WAAMlGUnvggNJNhsO7uGLR1Fbjz/HChXzLXlmPmT67nHMPHWdh79ZWOHXvEDPcOq0j+tRlJ/bQj6kX9DgtyXwT9Lr+7YH3SKXeGYCARAPdqYgWjrGPeYc8YUAmxJNz3D6xho9lWcIevKMVZVGuAVBUkwWGxMyPI4sNrGnVyMnICtiM6cRyuSREXK06a7FlTU4JIN2Y6iJj7XQDuxlFkrQyVBqidIm0/xQRI87db458aenVZI7W5gdY3Hz+7AXN0Wp1RHWI9LdwxzlLjcHMG25VXlD9LK1lqDU1NUvCybiIuum/wDwBjfnjMTljpNz7oEzv2p0k7RM/wDFsCnqMzgSZi5k/feBgjxTIB6VIEwigkkdSTsAZ7pPpilH8p1RXiqy5mvA6oorSqswlWX6MJ9Nxi1nrK1pkfTFGNQauwy6AldQgKsmJFyCYiO+AMWKeJMDj1NmgYMorUOuVmcX9k/DsxJOXFNj9qiTTP8AhHY/y4T+L+wgyxy+aNxASqth3DUnQdOx0GHenxthiRR4+SYM/nzBw8XCaajKR4h7Gs/SO9FrSCKpFh/EoIwn5zhdalUC1RBtuZAB2Npt1x9AcY4mSHmdTkX6Bdo/DyxW/NbKaLuR2kCwZgzJC37hqY4ctgO0wJE3JZU1HaC0zA0m8Xk7iQAL+eO+YyVROyXtazbd4vJXaOv3YYfZzyVUz3vTTdU90n2pgs/SwMDQlz01CxuMGc/7OM/R+xTe4+CqvzAqFZv5Hz6MG0DnK8cQO3RH8Skj5QY+mIzZlgRBJiwDCYHkZww8QyTZep7uvRNF4FjK2aSDI7MEg3BO3pjbiHK+Y9ytcZeqaTAkNoLKe4hlm3WW3HlgszMRbfNkmdKX/dGMxNynAalRA6xBn6Ej8MZgDao6z2DLJXilGlGmurzc6gV3vEgHyiDjXM0igqPTJ1QWI3BIMgkdD4iDe5OFXP5cgkQcNnBFasgLEBoIIgi8x919t8V/+Sr0orLy3kvANktq5x2z+bavl3ir8SE02AAuR2QbS0+BG+Kozq5hBJC1U7xII3+u3y6YfuFhv0ShAn9UljvqAWPCbN6x44AcQy511V6amt4H/kHHMrsySJ0WTAyIp8I4ytPiOXrVB7sBu0B2jLAqSANpLTB78XFw3iwFWVjXpIlrm24uLCO4k+OKM4pkvd5in3a1jykf8YtenUINjBnHrWxjEfRULA2Y7VOIrUXTUS37pP3T+OMXheWqACEPg8/7rYD5NyyKSbx+MfhjuX8/vwnxO4zJmrwcQ0/AFF9TAeYiPUQBjg+eSkITtt+035vgac0AplhpFzJsPG+2OFV5E3C95EE+QP3mPAMMDZZt5RBC77yTRqe8Y1HYllsvdt4eeNDm4Pd+Pljhw2sCrRbtR8gN8d0MNJAJHTz78cewMWyZYgAE2q12ZRE3mLT5YF8LRjmzRd1QFDVYiOydSqFluyZljtaPG0vPZwKCYC+H02GBfCeEF3/SqoGtgUTedE6iT0gmCJv6YdQctPHlGmrwfJAMWUVWM/ESwk+UKPMXxQPMvCqmXzdWjLGXDqwMEqTqWP3gSBbqtumLvnC9zRwDL5kBq/ZdYCvJBA3gx4ib9fM46qXBTkiKavI2mvLiGvlKTdqTTUFiS2piCGJME7ibWv4Y1GTy6p2suxbfU7uB6gQJjpNsccq1fJIlOkpr01QjVILRJaYG+57sROK8fFVVYLUJ20MCCCOpN1IvI0/LuHSmdQnvNjETubkCqVVRJqTYmRAYQCb9Yi+HTkB2pcNpbgu1R/8AMUv6JhOzmRZ7sQL77ATE7mJ9Zth04XVVctQVTKhBHkb/AI4DiLAUCr3kzoQN4SqZmdwp8wDji1Gkx7SfIkfjH0xwNXHuvE4z0k5UHnGDIJl1BYIS4HUz+Rhe4/xEuTJxMyVbtYXeYMxpY48Cx2MHR2hnkmq6++dTElVJmNgxue7tdxwfeBu0ecf84XeW+EpUy6HWysxZmkagL6RAHw9lRc9/lhk/R1QDtKBEAFgthYC8TbxOKlUkToU+VQJprWYJ0/xA/gdX+XG1YCmQZDCfs/eQYjr8sQ6wrliKajTa4Aa3QkjVaLxA8+uNeLMRTM7kQBO3QmOm/j52xukdo3PYwdmc0XDsfQdwBnFXc35xvetTnsyGj0xZM9kjvBxUvMWb95XcjodM98WwfDHLbz1mynEs72T8TqZfL61AAquZEbhYQGe+QLbXnFktzG4INiCOnUi8b9RPy6ThM9mPDS3DqMgWLMJHUsxHrEfMYaqnDGiBAiIjpFxgWuZWIBiQq43le89Fs3xijl4Gg0lD7yEl2Yzc/CbeLDFpZDO5VUVbIEUKpNgFEKIINhcD5YR8lwCoM5mq7oyh1SnTnfQAC2xP2rf3fXEisHUR2tutx8vl+RhwvBM94eZYZFI3IpE95An1kTjMVrU4zVBjfHmHeIvaZ4RiDmcuBJjw3P4YK8qZkhmRQIEuL36Ax/zjrmKNByFY6GNxeJ9dvxxunB1osGSdQESSdjvON4n/AMpU9ekqffrFUcBZW+ciN3A8xNMoVK+7YpfqLOD4CHA8wcA+Y6jUs0I+GooMG41DszHko+mCXL2aaorq3SPkZ9OmInNWSZssWNnpMGBB6A/iCD5jHMV9ww5S0ptiJnNVMsq6VWQSQYuNjA6RIJv34KcucwVK1LU4UtqYGBGx7hbYjEPiR1Um67ERv3xHiJxE5MaPfIbQ4YeREf7cUcTkV5HSbwzEPjvLS4FVFSlIlSCQYPrPcbHu6YIFT4fd9P64TcnxF6UlGi9xuD6Y6Zb2jIMx+j1qRViSFdDKkATdTcGO4tiWqzWPmJt1RDZ7xwCCQSBI2kbeXdiBxfMhVuYn5nEnK55KolHDeRuPQ3GF/jWYSkrFz495ONc7bRGk6sdZnAeM9s0tBgywaRPTcH02OGKnW1TG/dt9MJHKNZnzlYOoULSBAkE9poudvsmw+Zw4NlBB3k/mMRMCDKMY2MzMRqWwI1AQdrmIPhifm+JJTTtI5AJ+FgTee8DvjuAAjASplCXUF2gGd+6/XyxNq09R0qwXu1g/7bAeQxXwhwDCanUMiTuE+6dAzK4LyQSZIHSB8It4T5YGc45RBSUrpLF76ViwB3Prt/zjfJVNBVSjmIAYQQfHsiY8G78QOM9jSA7HU9lNxMMTM72GxOKbGGggCK8J0cExa2NiR4jElMyT8YWp/GJ+u4Hke/G2ZoaiSDpPgNQ+TSfkRiOKFQH/ALbePaT52f6fLEAzKDiQuaoqUwAgVRBCjYHvv953xpyvx33kUNCTTTeYlQQAIg3v4bYh8w52qS6BQioNJYMTLWPZJAhYPdPlgfyTR0vVbbsgfOSfuGKa68rvIbnxuI6sG/8AE5/gvA+eI7VDqA+HxfsjykxfGtLPuuxxOo8bbqAfMY0VbbyI3DOwm2WLCD0B3nCzznmRSeTcyQqzv4nwGGXiGbX3L6EVGiQy2P0xVXF8w71C1RmY97GTgq6PNkmEtgPLnLk5DFV8hRdkMMGIIWBGt4i5JHp88EM5w1C+pzBNt4J8O/0Axx5SZ6GSy6K0fq0JEDcgE7+JwYXjVTrpbzH8owZKGWqGxIdGmvQRGwMi37qnYegxyzHD9dQz2iSpiPsgGAd5uSfScE14os3pL4kW/DHZeM0kMimST5DoTv6R643ynrPHV2lV85Z1qVdtDFFRQCF/a3Jjabx6YTspw2lWcKG7TGFUggydr7YOcz1izVWbc62J85Jx29lXChXzTVLEUVn+80qv01n0wsZwWEpyFG8tXlektDK0qQEBR+J/CMF/0wYCVQVtEAY4HNHHJs4h1bEUKgd4wmqp64WuY85FVFHUf1+6cdBnDgHzEzlwym6j8+WG0Xl2wZ7Rp3m4zxFtDfIH8ce4Rf8ArYG5FSfBhGMx0sHtPb9prxAipRpVDeY6d4n7wcaZHj9SlAnUv7LdPI7j6jwxy4fU15IjqhI+Rn7jiP7rWQBA7K72knSvzJIufU4YihlKkcjMtJV9Q6xz4NzGhaaZ0uRBVuvl3+hnB5+JLUUq4iVZSRtcRtuPrio3PfifkuaKtKzfrFHee16H+c+mEvwzL/xn0mrcrfH+8752s6jR4xPlcfmOnjiVwtNNeRtUQkeYIMel8d8zVTNU6bLIDsJIAkAz9Zi48caJwd6TqysWRJIXzBBvv164WeIzWUfYxwpw4ZYeUWwm8yH3edo1OhK/fpP0XDVl88DbY9xscLXPdGUpv3Ej7o+84n4b/kAPXaPuB057bxlpyplSQRsQYI9cc84pdW1EksDcmSfXGmVzGtEb9pQ3zAP447U3kepGIjqG0r2O8i5LMVFz+UemxUVKbB42YKC8MOt2xYC8TFtXZ8tvUbj0nCBynL55VNxQWpHqAv3EYfauXB8MWHZVHy/J/E51vxmenMJrS6xe+obwYHrIxMZMKvH8jCSD+ZwPy+dqU40Oy+ANj5g2PyxqXrX5SI6lSy5EdtMGRbFf8zVPdZ8VKhOkMGPWxXu8JjB7Lc2OLVEDjvXsn5XB+mF/n7O06gFRJPZgyIgjv6bEbEzikWq4wpjTkA5EJ0OJU2VW1ABhIJkSPXEgrOA2TolaVBTIPu1keO+3riclNhsYHd+EYlLAHEn0yBzFSlSfI+p6/PA/knJllrECe1HyAn78TOYazmkQOyYgkEzHd4YHezfOVA9WnP6tRqgj7RtvvcLtimo+QsJDeo5GHKlIg4wDBqqKbbyp+Y/PpjmOHBrqQR4XOHDiB1kBo7QdUMow8MIGfyRLkHqY+dsWieGGCPwwjZzMUzxCjTLRTWoodhcagRA8V1RPr3YJbdRwsKurTuZbNNIRR3CMZONybDGuoYVOmOU1x5UNjjeMcqxsfLGGbKk5vzRQ1CNySB6yD9CcOPsuyPuMiH+1WYuf4R2UH0J/vYT+eMsWdUX4nqCPXsj6k/LFlUUWkiU1+FFCDyUAD7sBa2KQO5mFdVn0k1s4cc2zYO4HpbEJ6uOTVcRDJ5xumEQFOxj64zOZIGm5kEhT9xwNGYxzzfECKb3+y33HDKgqtnEBge8pT3p78ZjU48x3cCJyY18Ebt16fQ3+cj8RiKuaXTpgho0lpsIMiAB4Dr34zGYnp+I+n2hcRyX1m+YqghiRN2YXI6op+s7jAp3vjMZimSQ/y5U1Zcr+yxHp+Wx34BxyoXZHOvSAQTv3G/XpvjMZjlOoLWAzrVnypGJfd1Qe8b22n89MC+PcHZqenV2dUib9Db64zGYgya2yscdxibcLOimtM7qI9BcfTBCMZjMBZ8We8evIQAeZHyObqMihhUUSDbvMg9D6EeGLUGYH2rddp/r9MZjMXuo8ND3E5tnxkSBxoA0jGF51xmMxBcMNKuG+EyORf1xA5iScvU8vxGMxmPVH/wBi/USh/hM6cp8YqZmmzVApamVUMLEiOvSfGMHKNa15HncfT+WPcZi69QLCBOfWcrI3GKA92xJsBOAXs8u2YaLdkD/NjMZg6xhG9JJxUbica6AemMxmMxIJz4iD7pgCRa4k4r/h+XnPUV/+RT8jq/DHmMwdPX6GGu5Euf3UbW8sedrvB9B/zjMZgp05q1aNx8j+B/ngZxTmGnRB1h5NoAB/3AdcZjMAzYhAZibwsjOZ1XYQqNrC72QHTPedbKT64bq9S/UYzGYTedwJq85HNZuhB87fd/LHNsxHxdn6/d/LGYzC+QzD64mrVuuB/Eq/6t/4W+449xmHKN4JlV49xmMx2ZL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AAAQABAAD/2wCEAAkGBhQSERUUExQWFRUWGR0YGRgYGRwcHRwZHSAcGhsaHBscHyYgHBkjHBgaHy8iJCcpLCwsGh8xNTAqNSYrLCkBCQoKDgwOGg8PGi8kHyQsLCwvLC8sLywsLCwwLCwsLCwsLCwsLCosLCwsLCksLCwsLCwsLCwsLCwpLCwsLCwsLP/AABEIALcBEwMBIgACEQEDEQH/xAAcAAACAgMBAQAAAAAAAAAAAAAFBgQHAAIDAQj/xABFEAACAQIEAwUFBAcHAwQDAAABAhEDIQAEEjEFBkEiUWFxgQcTMpGhQrHB8BQjUmJy0eEVgpKissLxFkNTJDNj0jRU4v/EABkBAAMBAQEAAAAAAAAAAAAAAAIDBAEFAP/EADERAAICAQIEBAUFAAIDAAAAAAECAAMREiEEMUFREyKB8DJhcbHBFJGh0eEzQgUjYv/aAAwDAQACEQMRAD8AsPK+0bKOQJqKT0KfyJwxUcwHVWW4YBh5ESPocVHxrlJcuFrJYowNrWuOniRiwuWc1qy1O+wK/wCElfuXHHS5i2ky+6lAgdM88Q9rxwrcSpIdL1KanuZlB+ROObv44r/nBg2bUOJVgoI2mSBuPLHrrjWBgdYqikWNgmWNTzFJtmpt5FTj2pkabbop/ug4rFuBU7RTdRBkBvKDN9r/ADxr/ZOn4TVHmwP4YWbSedYPr/kf+nXo5/b/AGWHU5dy5v7pB4gR92PF4FTHwtVX+GrUH01RitM7mczRRmSpV7IJA1v0E9Gw98ncSarlVZ2LMCQSTJ6Hf1wKaGbGjEy2t0XUHyIS/stx8OYrDzKt/qU4w5bMDauD/HTU/wCnThd5u5krUatNKLBdQvKgyZ8QcCf+r8+P/G39z+UYLxVBIGrb5n+55aLGUNtv9P6jXmMjVb4qeUqfxUiPxbEV+X0b4shQP8FQr9NI+/AIc+5sfFQpny1D/fg/yfzcc6jsUCaGAiTf4h18VxikOcEn1A/Imstta6tvQ/0YMzfIGSf4slVU/usjfexP0wIznsnyDf8A7FLzpsf9FsOHG+cky1QI1NmJXVII6kjaPDERfaRQ606g/wAP4kYPWi7av4P4IngLmGdOf2P3zK/z3sXy5+DOqsf+Ts23+0DgBmfZBWpsGpV6NaCDCHVMGemL04XxyjnKRendZK3jfwgkYl0qahQANsabLeSke/rn7xesA+Zd/wBvtifPeX9k+Yr1nZpQEliNJMAnwkn5YYeHexmhs9eq7DdUpP8Ae2gYt2mgVifDCnz/AM9Nw1abpTV/eEgzNiIj7QtfAiy3YE+/TEPUrN5V9+uZEyPsjyi/9iq5/wDkdAPl2zg/leR6NMdjLUE82dvoNIxWmc9sHEirMtHQoEk6VEAb/EGNv59xwOzfO/F3RnNTQoBPx6ZiTbQQDYW78O8Etzz64/OTPamH/YD6Z/G0uulwDTt7pP4KCj6tqx5mTTT/AN3NlfOqlP8A06cfPXF+ZcycvQqGsxNTVqLQ23drmNjjlkqhqJqq5tqcgWVoMtsYWDpE38UZfEAlJYbcvqftia4wcM2/PkPvmXxV4jw8fFXWp/eer92rHB+deG0gY2G5FMiPPVEeuKD44lNVABqljBmozm0KTE2mSRfoOpxrwb/8bND90fc+PPwwrGrA6dO5x3nq9LtoJPXr8vpLtzHtkyCfCCfWmPuZj9MCc17e6I+CjPmzfgg+/FR8GrUACK0XM3BOw7ItsCxknuUC849p5+ioYaZ7bEAAXEjSCTsAoa+8tsdxUKB3+0nLL2/k/wCSxM17fqv2KSD+6T99T8MRc/7X88KauGUajEBEEb9Sp7sV3xnPLVcMilVAgT4eXz9cS8+f/T0RYev8X88eesAqO5jKyCG2Gw984dq+0jidVSwqVdI6qSB4/BpmJG20jAzNcX4hUZVdqhZ5gMzE23JDMYAmL9QRuCMQMnmKqoDEos7sAYsIEzA7MRHVu/G9WrUDCprpKyh4AabsXJgX7XbsPAThwqTtFeI3vAnSplMyAzPUCBQxIBWYUCSAviyrcgywtYx05fqsdRZmbbck9T3+WIfEcy8ENUQggmAhEnUrMNhBLAE9Oz02xK4EIpE9/wD/AFhXEIorOBH8M7NaMkwJmhfc7A3PUicEc1w2mi9LmpEt0WQnzOk+XnjkuT95UYQ5hFgIATOkAb7CYxvX4eqhexUEkC7J2p/Zubn6XPlUOUjPMz2quWViCCSDFhb/AFDGY4vTpAke7qWt8S7j0xmCmT6T5jyurL1B+6T8r/hiJyHnJy5H7Ln6qrfeWwMyvtLymaqChTFaap0KzUwEkyBfVIkiBbfuwC5d5vTKPUp1ErNMMPdoGAEsDJLDvX5Y4pQi0bdJ0VIak/US1ncxscV9z9mQlWk56Sf8Jn/dgHms8MnxevUZatRVcGz7e+SwAeooK62N9gANsGeZkOepJ+jguwhiALqG7+kypEAm4OPXgED0nuFBD5m3MHtFoZPMNRqUnYKFJZCv2hIENHQjr1wa5a5io56k1WiH0qxQ61A7QAJiCQRDC84QuY+VqVZjmauZNLXpJ10amkFUFPTrHiN4+eD/ALPq+WyuWOXp5gVmDPVYojmx0iSNNgAFBO2Gt4YTOd4vw7AeUL828Sp5egWqBoaUGldVyrG/cIU3wN9l/N9KrryyklxNXpGnsIeszJHTHLnHiGXzVH3PvgjCopujmIlSI09zHFa5DiT5DMvVoVNTgMhLUyV0SB3wZKC+1seprSzJB3nrGdF0sNjLW56rRXoN+9+K4Zlyq92K0znHjnMnRqllLh2DkKVAMnTIE6ZUKR34cjztlRc1D/gf/wCuJtldgT1lJVmrTSJ14jxvK0aoo1XVHYBgGBggkgdqImVNicRuQz7uvm6e0Nt/ecfjgTns7w3N1RXZmNSmVMjWLKZAZSI0zI2G/iMcuH8xUqGZr1maUqbaQZmQ32oUdftYI4Zl08xzghWCNr2z/cP8xOP7Rys7MCpnzP8A9sEGzNDVoK3JA2HUx34QeOc80K9Wk6q4NIlolSSAVY2QsJAUn4x5Yi5znXWXq0xUUUSgZXCKZ95qa8mxUgX2i25wi+u5WGkcz/kwMrKu/ISxOSqIpCugiPeagB0DaredsMoqYrLl7m/3dCvnHDvTbTpRdJZQHanpmQGJYjxOoYIp7TEOYpUBl6g94aUMzKIFUI0kQZ064IB3U4fQrlBnmM5/MRdu+e+I65irAnFVe2Krqy1PwdvuU4snN1pQ4qr2lZpWoadayH21Cbr3TPTBDdgfnG0gff7RIzPFHcFWzLFdMnShie7p3m+IOcPZl6lXVEQykCbSoJO3p0GOvuAiQMzAYAlQG6jrEz3emOmX4eKwJ987AGLzv6+eOhqCjJk6oznA3M6cQT/0NDwJ+pOMybPRVlRlaYf4Kpki22kTAHWB2+vRg4dyzVzNOlSoKWNOHMkIQoLGdRIAJkAXF4xtxPlitlKs1EqCJhy7MpmNQDTBIm47xhFNgAP1P3lN9RJHfSP4EXM1lqldzLFzOrs0XkkkggW2kG5+sWzhdB0pZhWGk6SGBFwdJIHhvg3lKv6xTcsLhYmT3bEDzO0HeIxtVyke9WFlw5Bn4okFj3Afz7sM4lgK/qftA4RS1u3T85irw3PIkKwN5BICbHTEFgY2Mny8cTMxnoGrWGZWGzreCYIVViIYiSe890MGS5PzXu1X9DPaVDqZD9onSZtE+J84x3r+z/NKjMaNMAByZYfYBJPx7WsevTBeMM4xB/TtjmP3H9xJzPEDUp6dLGDIOomPJQI2x195TrVKVOqxSmggkC5PUSbL3SdomDtjzIcGr5oa0VY1aZsO0F1Rt1HzOJ9XlFg597maC2BYkmRMgWIFtQCz+9aYMU6OR7STXzHecM/wWvkxT1wwZBWKrBemDY6pUlR2gJ+Ek2uMcFzpbVoNVhMjtqIsAdUdSJGNslxisqnLpJZ4pLF3XtfAhHQkmw6sYIlgzplPZNVpAK2Ypo2gvUgMdJEWtZlv8QMCDvgWOPrCRcnBMRszk3q9pVIjfU+rfzwVyFApQIO4B+5v54mjlfOw59zWARQ7SGWFMwe1E7Gwk2OPOC5A1KqUPtVImTsGE9f3SOvXEV9hK4M6NFARtWYFr8EqszMux7p2AAvAxIThNXXIpJdZC6CRpF9QBuRa7d2PoV+HBVqlWVYpimNKL8UsYNxqQ6xpptA8LgYlnLKrlgx7NKIGkFZ1MTJAIEAdk2G8bwzxWkOlZ89UOX80yhko6lOxWixX0IMR5Y8x9H5LKEU0HbsoG4ExaYWwB3gfTGYIO59/5MysobL5TMZKuhp0azOrBoI1ITELJUAQJ/aERiFnc572s4MK2+oHskOekajFvS+MbmCtXVqQ1JUBRfjKsSbki3Z2vfZuuBOWy7A6mVxYKSzhmncWIUgbWv64FaifM3MRvi4yo5GM/FK1XPOalRUFbRpKqxWVBYiRBixPXaMMvK/Bc4B+rrUkVCoIBqN0FtJUBjG4JgwJ2wB4Nm6jSUdEYjSQyzZdr95G8WxLqcTzC5bXTrMGSsS4ATu0km0gEbTv9cJVQWwenvaKPEuhOPtzjzncu2sI2kJUXtUgCUM6pjti9yDI7UA+e2W4TSy1OmaC0lqMxcVFp9orI7JOskpdbTFh6LOWr1MwoqGqaqgASK3uypInSVSnbtWuT0OMzeRrVAi0tIi66q9RoLG8jQsTudpnGP8A9s9eXKe/U2NsTtDzcHytSsff5ZmfTqCrrZXQRL0tBBAGr4DMbCLTVXO3D0p56ulBZo6gU0uY0sqvAltu3P5OLi4RwbNnLhPeUQZgwHMEXBDaVIHjBN9zvhL595JzlP3ucc0GBKa1pCoIEBNenTfYTHfPQ4dQjITtt6RlzBsbyN7P+FU2yZqFjTcVHRgwDU3FnFNtTAAkGBqMExcETiw8pkcqaYDZSlrsBFJCJMQWAJCwSJEm19sUnyxzPWy+tqOhdTdpngnSwGpe3YjsjpgjV50zAgLmKaib/BtMiOwfwwiwabCVG5ligvUOe3v1EsjN8My7qriilJpMFUNI2tBWO0dUkT9Ruic88BzFXNp7hEYFFRn7NMB/2WDFRq0FJgCd4EwBz881tRL5xmAkLe4BPQx4fdiPmud2ZSv6TWBPUM34MMeDMGyq7+v9Rr1q9eGIGPnGXlX2Q5lqlOtmKlH3LKTpWSzI6EC2jTMMDcmMR+ceWXyZL1Xqe7L6Z7ID2YrNiSCEazElRBO84V35tCgAvVYAD7VthFpt5Yi5zjHvAjKCCrSCwJmx/ZF/z0weHscal27yfQtdZKuCe3+ybluMK1dlWstOlHZ1OQuq37p3N9sW1y9xbLZhFNM0qrJAbSVZlO2ozB0kgkfccUPU4geopncbER0tIth19kGfoUqmZNd0S1PTNxIZrix2JF/Hxw/wFTzCSG9rNjLS4tVD06lOIDIybjqI6bWbrB8MU5laqih7xMqgAVSzkoqmYBtdrk2m8Ce8mwuaOYaPu0NF0cVGKFiSNxGoNbu3gifPFRV8tVp66Q1lAzLbVpaG3gWIMA9Rg+H5tF2nYSdx/g/uwzNUohpH6pCTBuDe0XBOkgRMdMb8rZ+itCqrioaoqBqYUgKQVhlbqLqlx0m4wKNAhbqRufhj6x+OOHDm7ZgdxjywziBqQgw+FbTaDLk5Y5ppZOhp0I9VjrqOaqqWboANJhFFlEwLnvjOP8+Ua9N6VSmulwFYpXAYAMGGmRuCN/HfriqMzxDQPgHz/pjoufFoCyfHHPwwAwPtL2rrLEs2/wBDGmhmuHrUtSdgB2Pe5gnSYbWzBRD20kC20C5xL4FxDL1nrZjNmifeqKaU2cropAwAApETp8fIycJ2fougBemUkGCwZReRaYExiImf0qANJgd/r0wZBOPfvpMRUXIBx85d1TnvKqOw2XtGkdoCwgbKw7IiAFA674Eca9oFL3FRUNAk0mQACoT2gdUH3YEmZM2tiq6uedDFQBG6qZtjhW4jIIkXB78GNWeUApUB8UIZHJIaSDSJYCexmHkxJspCH4dUfu+GO1Thk0wtRGWYLaaKUyNK/aZ2k3ETABN5OB61maksUQYEai9VrxAIEwDcG3XA/wDstyevqG/ljoZnMxDvLfHP0dqhy5ZVJpsutVZgyhgGmIUyzXHQx34ZH9pObM9sXEN2B2t95O9ztGEThtY09cEGCJJH5i564l/2we9Pl/XENpfVsJdSlJQFs5jLV59r1mKVKrBHPbCqo7NtUAbGFwN4XzA6VauYUlarPKkQdIMk72mygeWAv9oCZmn/AIRjl+m6J0wRa5wDIW6e8x1ZRBpz3z+0dn9oecM/r6l/BPz0xGPO2aN/f1bbdoCOlo29MK39p2+Jfljw8S8V+WPaW7TMU9zGledMyP8AvVP8QxmFM5/xX5YzG6W7T2KfnGXlbiAiualJGJQhHCSQbjSNgDDA2BPZxCyZqVamgqyamnW0GCYmRI3I8d8SuHZ01WLaEWwGmmANpklRcbgSd48MeVc09M1GpsVdYYR3QSY8rYYGPiFJIFGgPD3C+UMympwNaDtExELcd8EEdzHbrgpwGohSorCddmEbEHfy/Pfiv149WZlNSq+86pJI8d/uweyHEj700y16gsVm7iDMkbbj+eMKaWz3iTg74hrJZqhlWcKoJJIljUJI7oVwux7vXBfh3MQqfqxpSdgAQZiJ7RJnY4D8Dp/qACbqzA+B1SfvNsEatIlwBEsVC+dtp8cc59mzK6FQoCF6SVluLVlYLTrOkm8Qbnr2gesR3dIx2etWcw+YrOOoLsAfMKQDgfVy9QsCqC3cwvBtbBNveHZAP4nj/SrYW1hOwbaUBAN8byu/aTwwipSdRuhBA3sZB/zYWyhIiFifiCAmN5nXttvizOZsnKI9QxoJACHfUBuWKwOwPr32rRso0tp0EBmW4j4TvvAnffHT4SwFNPaTXofixGPkXlGhnXqnMsy+70ALSKr8Qax1Ax8Bw61eF8MyoAp0lcr2T78CrfqQApg9IAA64XODctHJUadUVi36QqMVCABYXUAG1Et/7hHTb5bZipee++Lq1Fi6gZPuNjGanzJRF1VEiIC0yLdb6QNpAFunS4rvmzga0kWvTqvUV6hkMmkjUDG1Qk7EHbeb4N1H7Dfn874CcezB/RY/ZqKfv/HBGkAZg6ukVxmWAjSR5F7f5owd5RotU9+BTVjFMks0RDFjuwmYjriI1WST2WubmOnocP3AuUqFLJ1M1Uasaj0GqKiEKqlUZhMCTDdxG20YmtyykLzh14VgW5QpwnNrQc+7pSFQBYiQSRIEiQLR8vRnfmHMlCRUYHoOzE+embb/ACxTvCedatMgOVKMNJZUQOCbgkx0O/Qgd98Wjk+Aoh7WYrVD3Fgth1imqHeev4nA1qyLpYzHYM2RM9oGXq1+GIg11quumYliWYkrAAMEySdvsnuxV1LkDPPV7WUzCrBv7pztt9PHFuUuMmnFMRpmJAknqoGqbQI3ix2xJq8SXS5UgaRM323BBI2/I6Y0uoBE1VORKo5Z9n36Szit72nTpkKYWGZ9yBqEBQOsGZEd+Hbh/szyFBldlquVIILv1BBFk0jphozHGKbECogcgbuzGBvG/UX8IvNsVZ7QKFGrnmDfqVWlTtqkXL6mCkyTtb+YxzrOG4myw6LQF7Y39+sq8WvTkg59++UeOM8qZCtTZKlSoupgxPvQIMkwNSkRLd3QX7674zynkqOaopSzP6pw/vGqOlgukwGUbtJAkb4W8/Qyun9WzF4EAwb9xOkCY7utoFzjlRGX0wxYN5HfqN47xPr4F9PCXVnzW5HbSB+TE+OBuB/P+Sz+FcO4S6u+Yq5Sox0hAaukrHgHm9hG1jJviBnuAcOenU90ppOFZUDqXVnNhpZb2J67QDfFbZmomsaJKgDexJ3P1wZ4zxkyWFmbumw6AdwxU3lwBCrJsJJ5T3NZallwE96arLvpLBQeo3GG32SZ6gc4adSlTZXETVX3hDCdIUt8MkmY3gdwxV5rEm+DfLHEDSbUGCsGVgT+7qM+NyLYzDDcmGxrIKqJ9Q1eE0HpvTNMGm6lWQDSpUiCNIgRB9N9xj595r9mNTK16qq6tTAL0yZkqSQFsCNQ2J7/ADGHl/beNICU0VgI1uSZNpMCInzxB5jDcVyNSpWqFghmiEVLsBJixcggjY3sbgYN7V5RFVb52ldZrk2oiVKmqmVpRq7RBkiSApEmAQT52nAB/hbzxNHDgpIcMAoLFTY2FhtNyQPXBXgfLNOtlWqVGcOf/bCFLkmF1KTJWe6Pi3xibnEc4ZRv76fmdM5wCnlKdKpWQuG3s66pEjeBA8DgaM7kztQqHtE/F06AiLDErmflgZUGKjOBAlo3iTpKsQRdfnB2ut5dTIifGJ29MNC45yd7D02hirXyjEkUawB6BrD6YzGtetQ1HQW09O0f5YzBlBFixjv+BDeVzdClLZepmNUiRqFOUk/bSSCLGIIscRf7SPvA5PaKwZ6tEmfPEEe7WFAZdfUOGB3WPht8R7jfEypTWTKgdqTvM9es4nJ1EGMC6QR3gcDYDpg9wcVA9OoAHKEaVkCQsk3Pn8/M4i0qagyoXbre/fefC2NSxJbWZ8xYbjosCI71wXxQeQjpk+aRtVpmlfSs05WZgjUAbkx64N1c8wHwrupJ0gGxHUeWK84XT1V6KydOsMe0SIUF9rgXH7R8sPpSkwjVPf8ArG6eAa3ljn8SoRtpVQdQ3jFkqOrYWmJsPS+CD8KqQDpme4g4BcPzT01ldRDGZYkyIMRJMC28R88dFqmbOADcAstiTJMlhPcAYwtKayuSTmMYuGwBNuYeWq9WjpFMrJU6nB0re5MAmIJ6Yg8O9neUQsa1Wo0nVopjSoJHaEsWJFpkwcEstXqBGQO2iDKhjEdRYx8sRsrmlIKsnZYFQQe4W3nuGCrsSo4xBt1kYztPOY81lmpJQpI66NIVy3QAW8ZUXv8APCtU4cptJG997m84zimerI4nSUB+FVC9CIm5GIv9vDrTb0YH74x0uGYMm3eTnaSqnCnVWlzpidlv6gT9emO3B+FZasppV0LAw1jB9G3Hp34iVuZFZCgWpsd9Md+8mPTHFaz027DEOLTAK6TuI1A9BfwwHGMRXhWwTymoMnlGr/pXIUkOjLJJt23d/WGYqdu7uxE5r4omT4alKkpbSq0wagDKRpbUIgXInr1HdYbS4xWKkFlM9QpB/wBWAvO2farSQH7NriLgAADtHvb188c3gvEBItOfXMKxQBtEujXgysiDO/p/TDNmOf8AMOSx92WLTOlrRI31WBDGwwo43mBE/n+WOsVzJwcSxeWOaquZqP79abBKcrCx2iyjUbmW028BhtfjKlY0LcEG5Eg2OxHfiqeW+J+6qMI1KUIPhHanztse/B3/AKjptAGr1U/hOOFxvD2tblc4+U6HDtWVwecaa3EiYVYVYNpJsd9yd/5YQecKj1cyNyRTAEdBLfS+GChxKTaSD0hh9YGAXMFD/wBQJAM0tQB1Xhmt2fLywzgdYtwxPKHxKAVZAkJcw/ZiiJUAXI7rHp1v6L3ktDzGWYsS2hSb/GsDwsTiUmTFrDf/AMWqwG/abqQLeJxqaZuGDDciFpLf8BEWHjjuzlQY6wdwetvzviZVqdokgHrtb5dMcc1TYQW8Y7U+lse5jOKwPZg4U4ziOqbTmdxUSJ92pvG2CR4uopaPdUzNyNLQviO18UeEeuF/K0ldu02kfn5DEr9BpxIqX09CLtH3AkE+HkcZ4Xzh/qPkJ0WqGIhFW/Rennh75f5g93lEpuqe7WoXnVDk7aROwgA6hfcCJnCE2UprJ98TvABEnaJMxtM+mIJqsI7c+TG2BanM1eIx0j3zpxhs4UVRDV6iqoFzYKp7VyVLlYHTS3oSy3FlpJTprSYrSeR241QNKmCOyRYyL+OFfl7lDN5tEqUqNVxqIV4hLTPbMCxBvMDzthirey3OpYe6J6qtUWtImYHyJxOLFqfGd95QQLQMn37MXeduLmoFTQUBepUNx2tRUDYC4AAk74V8s8G5IHWMGOcOD1ctWWnWgNoDQHDWJMXBMfDtgQrU9As2uTJkRHTpOLlbWMyCwaWxGP8ARMk1w1UA7DRNul9ePcLBZe4/T+WMwzUOw9+sRo/+jGDM5ShI0kKkfa3J6EaSDf1xMaorxDKD/ev/AJRifwdsitJKr5X3hax1OWAZbEBDCxsRM2Iwe5d9oFChXAp5SkiswklV1DYWgDSPAGPC5xCCc6VJlihQvmH8xcpcLBA0U6tXp2Kbv8oAj5nGuYyxpk+8RqTdFdXRoEXgkmJPji4eKc31FRiFCwZlOqnqbi5Pz8OqpztxI18rVpiqzVBpNOmSJmQSR1NrdMMAxzMFnU8lxEvl+gP0h2UTpS52ux37tlbuwKzGXpnM5j3qORrMFQTFyWmAel/zBK8FVqeUzJqAq5DCGsbJAsb/ABFsBuGZ6oBVFIqgcxAUtaNlZbgekWHlga93Y+k8+yges94JUCZ6hoLimaqRqsSpIBmIBvI9MWFxrmhMtUCe6qVRpDllKgySy/Cd/h3nrhDGdd81l6lTR2KiAKsgBQ+qNLXAub+N7k4M8+5kvVpFB7rsEEKZkhiRYx+14486hnAMKtitZI7wwnO+XdlQpVRmYKNagCSQNwxtfeMMWVQMh0MhI7UBgSfQdwxTuaqtrpl2BCkR2SIAI6EC3W04JsIMjfvG/wA8TX0qpGI6staN+kbeZxpgkgdq0mJ629MAGy7z8J+WICtqYF9TmRuWYyCI6z0NsGU4yAYYEeIv9N/kDirg/IpGYq1dJwZCzB0L2pE2FjudhEeeDeZz+WqNNOvSM/vAfRoOBvGs/wDqkde1pqKbGNg0jcRbocAW4gP+5lyDuLTMSLyLxP8APB8VV42MnlFq+g7R+yFNVWSNXcRf7sAec8sRSJIiTb5YUc7madvdKUM36bW6H19eu+DWSRqmTapUd30lo1MSLaT1Picc79MaWDls79o3xNeRiKr41Y4NcF4etWpDjsBSTB9BeLXI+WJnE+A5daastRlYtp0xr6SuyqYse/p69aSxeoMRfwP1BHzviRkql8a1FUCFbUepuPvviZmNJclIAJtB2wqw9Jo2hzI1sROLVZzNOwbsqIOx7f8AXHmTViNzby/EYi8SMVULE7DeOjT0Hh3YhpTF2Z0WvB4Yp8xCeaqDVemGJtZBuN+kAiNgJsfIaahsKcX20oP3upve8jHOlxRC0KQdVgsG3QdI8/6YzMZtVWNYgggMvaEjxAIkSLHz6g46M5+YM4tXJJBEQR9kAzpi8b/M4i5jKFSe7cSCJm42mLeONs5VDT2pJI6HYCO4Yme9109Ei1xP3d4F9trYxjiEm+YLpFb6hPqR3+Hl8sdDRW9t4iKin8P5Y5tYkePQA46NWFzJJ3ui+k32joMHFme/owkiD/iU/PHBkjvx77/91e/b+WNWaTtHgP642ZLO5W5uOXyVCnr0hZMDdpdmJP7t/WAO/GnGedqtOq7lmCMRpMfENI279sJuey3u4X9xG/xU0b/dgS9AwJmOkgxfu+X0xy6+CU2GzPPMvZ/CUY7SdzPxNq9Y1GbUWCnyAUAC/r88B8d66ksSLjp5dPpjiRjpqMDEiZtRyZ5jMZjMbBlncL4GtWkqD9WBLdmWk6dRJDHcwNiBtbA7+xqSye2x8SB6woB+uHDlusqFQRpKqZYxpMLBPnA2ve2AHEaQVypkkHZQfS8AbeOObryoZJY6FWKtImY4rUY7jaNpkbQdU441+IVHsXJF7bA+JCwDjeqkAnQbCTJH3CfvxAr8WSmZIv3R/O2CRXfeDkCXjwbieXCimcvSFhAWmgItEEd/j54B+0rh+Ur5aq4pxWoIWDqFAAAJ0NIOpT3dJMHeULl/nlzmKauBDbbTN9IOkWG9t/vw480qv6FWGoLqpHsxcmJveTHfGLCYkiVDl6oD0yCSQ6kA7fEOhPh3YZ+fKbVGo6gqn9YJA0zZSAR6HpiJy5ygc00++SmqkSdLFpvsBYG3f88WTxjlOjmqa669YlCSDM3YQfiXaPHCnYage0pSlzWdpSdbIFV1Tt0j+RP1jBUv+fPDmvsgeoYTN00pHbWCX7j2QAvl2/ljtxH2P5imCUrZdx0lih+RBH+bAW+YAiZSwrJBMRCxjskAiTeY+EztcWxp+lnRqKmI+Je0LHqRtMG33Y3rIabsGEFSQQe8Egi3rjvwWkWpgBogmLePfY9cbSMjEK5d8yLVzLGigPwFg0aQTctG9ouLEY5Ckq79kzY6CLeauDcHouCHG6DLTliCNS9fHuxrTz/ZG7WBt3QB0M94viltuUl+sGtUMfFsLSxjrFqixAvseowV4ZxakOH1KJaKhLECDcGIgxHQ4416yRCqAZG4jr0K3+Z78BKPxC0ycJsQWDB6HMwHSYx8Ao+7pMdBdqo3C6tCCxIUGdVzeLW78a8cztICmaDFiNWpCDKmI1Ge+fLG6Z0pTQ2krAAaSpQkBiN1liT46fHAvOZxm0h2LBQY1M0j4ftAExbY2xRFjnItTPIx+GAAbWN4AG+wt/LvGxNDueY9J+c+vlbHhlh8TGDeCr77QJBNzjx0AsQndcFD49w8L4ybOnCswtOoxOxUgGD1Ig7T0w9ZXkNMwlOtVqxqUEKp09k3ElkN7/1wpctcuVM5XalS0KQpYlm7KqCATIBLXI+EE3xdmS4Fk6dJBUzDyigEKIFhAAhT3d+JLE8+ofeE5YJhecTKXsuoAyPfHyem3h0UGMcW9l1DSFFeopmTrQjw3VTt5dflZVJMoLUkLnaWdwJ8fLqI64i8y8XWiqhAFGoEiN1YNpg+YBj94XPQ2wFJz/MRqtQajj9pTHNfIr5VdagvT2LzME7dAQD39+FfML2vl92Lr5gzlSvTKU0NRiAQiiSxkGABcmxwhZ6gqGK+UameupWQ/UKcKF5HIEjvLaV8VNWwMW+GUwWM39Y2DN16W2/HE6pRUz2DaLDVtMTt4+VsDslAJJjrHmQIO/icTWosRPQ7HSYnrfYm35visxInL3dPrI27vxGI2aRI7HeBsOs9Qcdqjt1MR0IP/wBfL5Y4hzrUiNRcG+1tMTPSTjZkdeceF0qVFNCfrHZacAbgXJEXDdkCR+1ebQAPH6bLpdCBAGkQRus9QQIUAdYAEjccOI1Xeqpaq9RoliNRKkkqViPDYWviP+nGw1K6qRAdfCPOADt+SnhazXWATkx/EuHsyJ1JpVKqWCqxLPcCBJMXaB2R+0BJ6Y3zfBVClkqq0bKJY7tsQL2AvETN7XjtSDg6aXaH7DEgX/ZMnYYglSNwRimTzyB3DGYzGYGeli8k8yK2Z11WZ0UqNrDVInT9raNj4Xwyc8MDmQ1j2NMjvBO/jBUemJ3BnytNjSyuSoUdUgu5LkAA3LMT2t48SMR+OKrU5ZZg6r9Nx+Iwi5ErqCKMRodrLC7HMU00nUs6jBFiOsiT4eX9cKPFslUBAYE+IBuPz54tLIfrMrVphIE61OmNRUTZovEEW21eOFriFDWmkb7jz7vXb1GBoYBYTjJiZk2ai6uSFKnUDYm09Nvni7sh7PP0hVOZz1R1AuqqKdov2rg28AfHFKHhdSrWFKmAWedMkL0JN2IHQ4+gGOqSVaVUBR3jy9LR0I7pw5mAEEDM1yPImRouwyr1KbOAWUnWoCz2jqgi7R8W9gMMScuUVWWZoi5LQIF5sB3YCU2q5emzt2DUNuyC06YWQdouRJ6m0m++Y4hUFI6nZgBqJY7ix+XSPWe9WtTuRvDNjgaQ20MZfJZcFgHUBOmqQPE6je89Yxz4lxg6SlH7I0ybdq1ugEf0tgZSKwGEdoCTJvbsbTva/gMSKC6VgCCxJ7yWN484vhbNjYDEWR1MUuKex0Zhmq08zpaozMwZJWWJJhlIIvPQ468G9mWX0APrpkQZ/SKb6zu2yBVWOsz4dS/ZY+7SCeu1vl59fniTTzVM2HrgfFWs46zdTMJDbg2XWitM00FICApUMsb3kEEneTc+JxW3NvItPPhRk6NDLqHJat7sLqADCAEFwWHl1J6Ys/PVKar2gpnpG/piHlOOLJ1akCmIgFSBYaYEqNrefdhy8QrNgnEDQcZlHZr2T8RpIWRUrKCLUqhkjwDgT5C+FThuXdK4FSm4KsAUIKnVuAQwsbdRj6P45zilKyKGYidW6i8C43PWOmKYzXE2rcSepudVNDJ27SqNMbXZu+ADG+G61ztM0meVeUM2yL+oaZMktTG9zfVe538BtiBnOTc8I00WAAMlGUnvggNJNhsO7uGLR1Fbjz/HChXzLXlmPmT67nHMPHWdh79ZWOHXvEDPcOq0j+tRlJ/bQj6kX9DgtyXwT9Lr+7YH3SKXeGYCARAPdqYgWjrGPeYc8YUAmxJNz3D6xho9lWcIevKMVZVGuAVBUkwWGxMyPI4sNrGnVyMnICtiM6cRyuSREXK06a7FlTU4JIN2Y6iJj7XQDuxlFkrQyVBqidIm0/xQRI87db458aenVZI7W5gdY3Hz+7AXN0Wp1RHWI9LdwxzlLjcHMG25VXlD9LK1lqDU1NUvCybiIuum/wDwBjfnjMTljpNz7oEzv2p0k7RM/wDFsCnqMzgSZi5k/feBgjxTIB6VIEwigkkdSTsAZ7pPpilH8p1RXiqy5mvA6oorSqswlWX6MJ9Nxi1nrK1pkfTFGNQauwy6AldQgKsmJFyCYiO+AMWKeJMDj1NmgYMorUOuVmcX9k/DsxJOXFNj9qiTTP8AhHY/y4T+L+wgyxy+aNxASqth3DUnQdOx0GHenxthiRR4+SYM/nzBw8XCaajKR4h7Gs/SO9FrSCKpFh/EoIwn5zhdalUC1RBtuZAB2Npt1x9AcY4mSHmdTkX6Bdo/DyxW/NbKaLuR2kCwZgzJC37hqY4ctgO0wJE3JZU1HaC0zA0m8Xk7iQAL+eO+YyVROyXtazbd4vJXaOv3YYfZzyVUz3vTTdU90n2pgs/SwMDQlz01CxuMGc/7OM/R+xTe4+CqvzAqFZv5Hz6MG0DnK8cQO3RH8Skj5QY+mIzZlgRBJiwDCYHkZww8QyTZep7uvRNF4FjK2aSDI7MEg3BO3pjbiHK+Y9ytcZeqaTAkNoLKe4hlm3WW3HlgszMRbfNkmdKX/dGMxNynAalRA6xBn6Ej8MZgDao6z2DLJXilGlGmurzc6gV3vEgHyiDjXM0igqPTJ1QWI3BIMgkdD4iDe5OFXP5cgkQcNnBFasgLEBoIIgi8x919t8V/+Sr0orLy3kvANktq5x2z+bavl3ir8SE02AAuR2QbS0+BG+Kozq5hBJC1U7xII3+u3y6YfuFhv0ShAn9UljvqAWPCbN6x44AcQy511V6amt4H/kHHMrsySJ0WTAyIp8I4ytPiOXrVB7sBu0B2jLAqSANpLTB78XFw3iwFWVjXpIlrm24uLCO4k+OKM4pkvd5in3a1jykf8YtenUINjBnHrWxjEfRULA2Y7VOIrUXTUS37pP3T+OMXheWqACEPg8/7rYD5NyyKSbx+MfhjuX8/vwnxO4zJmrwcQ0/AFF9TAeYiPUQBjg+eSkITtt+035vgac0AplhpFzJsPG+2OFV5E3C95EE+QP3mPAMMDZZt5RBC77yTRqe8Y1HYllsvdt4eeNDm4Pd+Pljhw2sCrRbtR8gN8d0MNJAJHTz78cewMWyZYgAE2q12ZRE3mLT5YF8LRjmzRd1QFDVYiOydSqFluyZljtaPG0vPZwKCYC+H02GBfCeEF3/SqoGtgUTedE6iT0gmCJv6YdQctPHlGmrwfJAMWUVWM/ESwk+UKPMXxQPMvCqmXzdWjLGXDqwMEqTqWP3gSBbqtumLvnC9zRwDL5kBq/ZdYCvJBA3gx4ib9fM46qXBTkiKavI2mvLiGvlKTdqTTUFiS2piCGJME7ibWv4Y1GTy6p2suxbfU7uB6gQJjpNsccq1fJIlOkpr01QjVILRJaYG+57sROK8fFVVYLUJ20MCCCOpN1IvI0/LuHSmdQnvNjETubkCqVVRJqTYmRAYQCb9Yi+HTkB2pcNpbgu1R/8AMUv6JhOzmRZ7sQL77ATE7mJ9Zth04XVVctQVTKhBHkb/AI4DiLAUCr3kzoQN4SqZmdwp8wDji1Gkx7SfIkfjH0xwNXHuvE4z0k5UHnGDIJl1BYIS4HUz+Rhe4/xEuTJxMyVbtYXeYMxpY48Cx2MHR2hnkmq6++dTElVJmNgxue7tdxwfeBu0ecf84XeW+EpUy6HWysxZmkagL6RAHw9lRc9/lhk/R1QDtKBEAFgthYC8TbxOKlUkToU+VQJprWYJ0/xA/gdX+XG1YCmQZDCfs/eQYjr8sQ6wrliKajTa4Aa3QkjVaLxA8+uNeLMRTM7kQBO3QmOm/j52xukdo3PYwdmc0XDsfQdwBnFXc35xvetTnsyGj0xZM9kjvBxUvMWb95XcjodM98WwfDHLbz1mynEs72T8TqZfL61AAquZEbhYQGe+QLbXnFktzG4INiCOnUi8b9RPy6ThM9mPDS3DqMgWLMJHUsxHrEfMYaqnDGiBAiIjpFxgWuZWIBiQq43le89Fs3xijl4Gg0lD7yEl2Yzc/CbeLDFpZDO5VUVbIEUKpNgFEKIINhcD5YR8lwCoM5mq7oyh1SnTnfQAC2xP2rf3fXEisHUR2tutx8vl+RhwvBM94eZYZFI3IpE95An1kTjMVrU4zVBjfHmHeIvaZ4RiDmcuBJjw3P4YK8qZkhmRQIEuL36Ax/zjrmKNByFY6GNxeJ9dvxxunB1osGSdQESSdjvON4n/AMpU9ekqffrFUcBZW+ciN3A8xNMoVK+7YpfqLOD4CHA8wcA+Y6jUs0I+GooMG41DszHko+mCXL2aaorq3SPkZ9OmInNWSZssWNnpMGBB6A/iCD5jHMV9ww5S0ptiJnNVMsq6VWQSQYuNjA6RIJv34KcucwVK1LU4UtqYGBGx7hbYjEPiR1Um67ERv3xHiJxE5MaPfIbQ4YeREf7cUcTkV5HSbwzEPjvLS4FVFSlIlSCQYPrPcbHu6YIFT4fd9P64TcnxF6UlGi9xuD6Y6Zb2jIMx+j1qRViSFdDKkATdTcGO4tiWqzWPmJt1RDZ7xwCCQSBI2kbeXdiBxfMhVuYn5nEnK55KolHDeRuPQ3GF/jWYSkrFz495ONc7bRGk6sdZnAeM9s0tBgywaRPTcH02OGKnW1TG/dt9MJHKNZnzlYOoULSBAkE9poudvsmw+Zw4NlBB3k/mMRMCDKMY2MzMRqWwI1AQdrmIPhifm+JJTTtI5AJ+FgTee8DvjuAAjASplCXUF2gGd+6/XyxNq09R0qwXu1g/7bAeQxXwhwDCanUMiTuE+6dAzK4LyQSZIHSB8It4T5YGc45RBSUrpLF76ViwB3Prt/zjfJVNBVSjmIAYQQfHsiY8G78QOM9jSA7HU9lNxMMTM72GxOKbGGggCK8J0cExa2NiR4jElMyT8YWp/GJ+u4Hke/G2ZoaiSDpPgNQ+TSfkRiOKFQH/ALbePaT52f6fLEAzKDiQuaoqUwAgVRBCjYHvv953xpyvx33kUNCTTTeYlQQAIg3v4bYh8w52qS6BQioNJYMTLWPZJAhYPdPlgfyTR0vVbbsgfOSfuGKa68rvIbnxuI6sG/8AE5/gvA+eI7VDqA+HxfsjykxfGtLPuuxxOo8bbqAfMY0VbbyI3DOwm2WLCD0B3nCzznmRSeTcyQqzv4nwGGXiGbX3L6EVGiQy2P0xVXF8w71C1RmY97GTgq6PNkmEtgPLnLk5DFV8hRdkMMGIIWBGt4i5JHp88EM5w1C+pzBNt4J8O/0Axx5SZ6GSy6K0fq0JEDcgE7+JwYXjVTrpbzH8owZKGWqGxIdGmvQRGwMi37qnYegxyzHD9dQz2iSpiPsgGAd5uSfScE14os3pL4kW/DHZeM0kMimST5DoTv6R643ynrPHV2lV85Z1qVdtDFFRQCF/a3Jjabx6YTspw2lWcKG7TGFUggydr7YOcz1izVWbc62J85Jx29lXChXzTVLEUVn+80qv01n0wsZwWEpyFG8tXlektDK0qQEBR+J/CMF/0wYCVQVtEAY4HNHHJs4h1bEUKgd4wmqp64WuY85FVFHUf1+6cdBnDgHzEzlwym6j8+WG0Xl2wZ7Rp3m4zxFtDfIH8ce4Rf8ArYG5FSfBhGMx0sHtPb9prxAipRpVDeY6d4n7wcaZHj9SlAnUv7LdPI7j6jwxy4fU15IjqhI+Rn7jiP7rWQBA7K72knSvzJIufU4YihlKkcjMtJV9Q6xz4NzGhaaZ0uRBVuvl3+hnB5+JLUUq4iVZSRtcRtuPrio3PfifkuaKtKzfrFHee16H+c+mEvwzL/xn0mrcrfH+8752s6jR4xPlcfmOnjiVwtNNeRtUQkeYIMel8d8zVTNU6bLIDsJIAkAz9Zi48caJwd6TqysWRJIXzBBvv164WeIzWUfYxwpw4ZYeUWwm8yH3edo1OhK/fpP0XDVl88DbY9xscLXPdGUpv3Ej7o+84n4b/kAPXaPuB057bxlpyplSQRsQYI9cc84pdW1EksDcmSfXGmVzGtEb9pQ3zAP447U3kepGIjqG0r2O8i5LMVFz+UemxUVKbB42YKC8MOt2xYC8TFtXZ8tvUbj0nCBynL55VNxQWpHqAv3EYfauXB8MWHZVHy/J/E51vxmenMJrS6xe+obwYHrIxMZMKvH8jCSD+ZwPy+dqU40Oy+ANj5g2PyxqXrX5SI6lSy5EdtMGRbFf8zVPdZ8VKhOkMGPWxXu8JjB7Lc2OLVEDjvXsn5XB+mF/n7O06gFRJPZgyIgjv6bEbEzikWq4wpjTkA5EJ0OJU2VW1ABhIJkSPXEgrOA2TolaVBTIPu1keO+3riclNhsYHd+EYlLAHEn0yBzFSlSfI+p6/PA/knJllrECe1HyAn78TOYazmkQOyYgkEzHd4YHezfOVA9WnP6tRqgj7RtvvcLtimo+QsJDeo5GHKlIg4wDBqqKbbyp+Y/PpjmOHBrqQR4XOHDiB1kBo7QdUMow8MIGfyRLkHqY+dsWieGGCPwwjZzMUzxCjTLRTWoodhcagRA8V1RPr3YJbdRwsKurTuZbNNIRR3CMZONybDGuoYVOmOU1x5UNjjeMcqxsfLGGbKk5vzRQ1CNySB6yD9CcOPsuyPuMiH+1WYuf4R2UH0J/vYT+eMsWdUX4nqCPXsj6k/LFlUUWkiU1+FFCDyUAD7sBa2KQO5mFdVn0k1s4cc2zYO4HpbEJ6uOTVcRDJ5xumEQFOxj64zOZIGm5kEhT9xwNGYxzzfECKb3+y33HDKgqtnEBge8pT3p78ZjU48x3cCJyY18Ebt16fQ3+cj8RiKuaXTpgho0lpsIMiAB4Dr34zGYnp+I+n2hcRyX1m+YqghiRN2YXI6op+s7jAp3vjMZimSQ/y5U1Zcr+yxHp+Wx34BxyoXZHOvSAQTv3G/XpvjMZjlOoLWAzrVnypGJfd1Qe8b22n89MC+PcHZqenV2dUib9Db64zGYgya2yscdxibcLOimtM7qI9BcfTBCMZjMBZ8We8evIQAeZHyObqMihhUUSDbvMg9D6EeGLUGYH2rddp/r9MZjMXuo8ND3E5tnxkSBxoA0jGF51xmMxBcMNKuG+EyORf1xA5iScvU8vxGMxmPVH/wBi/USh/hM6cp8YqZmmzVApamVUMLEiOvSfGMHKNa15HncfT+WPcZi69QLCBOfWcrI3GKA92xJsBOAXs8u2YaLdkD/NjMZg6xhG9JJxUbica6AemMxmMxIJz4iD7pgCRa4k4r/h+XnPUV/+RT8jq/DHmMwdPX6GGu5Euf3UbW8sedrvB9B/zjMZgp05q1aNx8j+B/ngZxTmGnRB1h5NoAB/3AdcZjMAzYhAZibwsjOZ1XYQqNrC72QHTPedbKT64bq9S/UYzGYTedwJq85HNZuhB87fd/LHNsxHxdn6/d/LGYzC+QzD64mrVuuB/Eq/6t/4W+449xmHKN4JlV49xmMx2ZLP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s://encrypted-tbn2.gstatic.com/images?q=tbn:ANd9GcSmBbZBbB5CZbwYBnNlrpvwqEMmJJjac4nuRBLCDxusGBvkPmyu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0061"/>
            <a:ext cx="3968824" cy="29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hQSERUUExQWFRUWGR0YGRgYGRwcHRwZHSAcGhsaHBscHyYgHBkjHBgaHy8iJCcpLCwsGh8xNTAqNSYrLCkBCQoKDgwOGg8PGi8kHyQsLCwvLC8sLywsLCwwLCwsLCwsLCwsLCosLCwsLCksLCwsLCwsLCwsLCwpLCwsLCwsLP/AABEIALcBEwMBIgACEQEDEQH/xAAcAAACAgMBAQAAAAAAAAAAAAAFBgQHAAIDAQj/xABFEAACAQIEAwUFBAcHAwQDAAABAhEDIQAEEjEFBkEiUWFxgQcTMpGhQrHB8BQjUmJy0eEVgpKissLxFkNTJDNj0jRU4v/EABkBAAMBAQEAAAAAAAAAAAAAAAIDBAEFAP/EADERAAICAQIEBAUFAAIDAAAAAAECAAMREiEEMUFREyKB8DJhcbHBFJGh0eEzQgUjYv/aAAwDAQACEQMRAD8AsPK+0bKOQJqKT0KfyJwxUcwHVWW4YBh5ESPocVHxrlJcuFrJYowNrWuOniRiwuWc1qy1O+wK/wCElfuXHHS5i2ky+6lAgdM88Q9rxwrcSpIdL1KanuZlB+ROObv44r/nBg2bUOJVgoI2mSBuPLHrrjWBgdYqikWNgmWNTzFJtmpt5FTj2pkabbop/ug4rFuBU7RTdRBkBvKDN9r/ADxr/ZOn4TVHmwP4YWbSedYPr/kf+nXo5/b/AGWHU5dy5v7pB4gR92PF4FTHwtVX+GrUH01RitM7mczRRmSpV7IJA1v0E9Gw98ncSarlVZ2LMCQSTJ6Hf1wKaGbGjEy2t0XUHyIS/stx8OYrDzKt/qU4w5bMDauD/HTU/wCnThd5u5krUatNKLBdQvKgyZ8QcCf+r8+P/G39z+UYLxVBIGrb5n+55aLGUNtv9P6jXmMjVb4qeUqfxUiPxbEV+X0b4shQP8FQr9NI+/AIc+5sfFQpny1D/fg/yfzcc6jsUCaGAiTf4h18VxikOcEn1A/Imstta6tvQ/0YMzfIGSf4slVU/usjfexP0wIznsnyDf8A7FLzpsf9FsOHG+cky1QI1NmJXVII6kjaPDERfaRQ606g/wAP4kYPWi7av4P4IngLmGdOf2P3zK/z3sXy5+DOqsf+Ts23+0DgBmfZBWpsGpV6NaCDCHVMGemL04XxyjnKRendZK3jfwgkYl0qahQANsabLeSke/rn7xesA+Zd/wBvtifPeX9k+Yr1nZpQEliNJMAnwkn5YYeHexmhs9eq7DdUpP8Ae2gYt2mgVifDCnz/AM9Nw1abpTV/eEgzNiIj7QtfAiy3YE+/TEPUrN5V9+uZEyPsjyi/9iq5/wDkdAPl2zg/leR6NMdjLUE82dvoNIxWmc9sHEirMtHQoEk6VEAb/EGNv59xwOzfO/F3RnNTQoBPx6ZiTbQQDYW78O8Etzz64/OTPamH/YD6Z/G0uulwDTt7pP4KCj6tqx5mTTT/AN3NlfOqlP8A06cfPXF+ZcycvQqGsxNTVqLQ23drmNjjlkqhqJqq5tqcgWVoMtsYWDpE38UZfEAlJYbcvqftia4wcM2/PkPvmXxV4jw8fFXWp/eer92rHB+deG0gY2G5FMiPPVEeuKD44lNVABqljBmozm0KTE2mSRfoOpxrwb/8bND90fc+PPwwrGrA6dO5x3nq9LtoJPXr8vpLtzHtkyCfCCfWmPuZj9MCc17e6I+CjPmzfgg+/FR8GrUACK0XM3BOw7ItsCxknuUC849p5+ioYaZ7bEAAXEjSCTsAoa+8tsdxUKB3+0nLL2/k/wCSxM17fqv2KSD+6T99T8MRc/7X88KauGUajEBEEb9Sp7sV3xnPLVcMilVAgT4eXz9cS8+f/T0RYev8X88eesAqO5jKyCG2Gw984dq+0jidVSwqVdI6qSB4/BpmJG20jAzNcX4hUZVdqhZ5gMzE23JDMYAmL9QRuCMQMnmKqoDEos7sAYsIEzA7MRHVu/G9WrUDCprpKyh4AabsXJgX7XbsPAThwqTtFeI3vAnSplMyAzPUCBQxIBWYUCSAviyrcgywtYx05fqsdRZmbbck9T3+WIfEcy8ENUQggmAhEnUrMNhBLAE9Oz02xK4EIpE9/wD/AFhXEIorOBH8M7NaMkwJmhfc7A3PUicEc1w2mi9LmpEt0WQnzOk+XnjkuT95UYQ5hFgIATOkAb7CYxvX4eqhexUEkC7J2p/Zubn6XPlUOUjPMz2quWViCCSDFhb/AFDGY4vTpAke7qWt8S7j0xmCmT6T5jyurL1B+6T8r/hiJyHnJy5H7Ln6qrfeWwMyvtLymaqChTFaap0KzUwEkyBfVIkiBbfuwC5d5vTKPUp1ErNMMPdoGAEsDJLDvX5Y4pQi0bdJ0VIak/US1ncxscV9z9mQlWk56Sf8Jn/dgHms8MnxevUZatRVcGz7e+SwAeooK62N9gANsGeZkOepJ+jguwhiALqG7+kypEAm4OPXgED0nuFBD5m3MHtFoZPMNRqUnYKFJZCv2hIENHQjr1wa5a5io56k1WiH0qxQ61A7QAJiCQRDC84QuY+VqVZjmauZNLXpJ10amkFUFPTrHiN4+eD/ALPq+WyuWOXp5gVmDPVYojmx0iSNNgAFBO2Gt4YTOd4vw7AeUL828Sp5egWqBoaUGldVyrG/cIU3wN9l/N9KrryyklxNXpGnsIeszJHTHLnHiGXzVH3PvgjCopujmIlSI09zHFa5DiT5DMvVoVNTgMhLUyV0SB3wZKC+1seprSzJB3nrGdF0sNjLW56rRXoN+9+K4Zlyq92K0znHjnMnRqllLh2DkKVAMnTIE6ZUKR34cjztlRc1D/gf/wCuJtldgT1lJVmrTSJ14jxvK0aoo1XVHYBgGBggkgdqImVNicRuQz7uvm6e0Nt/ecfjgTns7w3N1RXZmNSmVMjWLKZAZSI0zI2G/iMcuH8xUqGZr1maUqbaQZmQ32oUdftYI4Zl08xzghWCNr2z/cP8xOP7Rys7MCpnzP8A9sEGzNDVoK3JA2HUx34QeOc80K9Wk6q4NIlolSSAVY2QsJAUn4x5Yi5znXWXq0xUUUSgZXCKZ95qa8mxUgX2i25wi+u5WGkcz/kwMrKu/ISxOSqIpCugiPeagB0DaredsMoqYrLl7m/3dCvnHDvTbTpRdJZQHanpmQGJYjxOoYIp7TEOYpUBl6g94aUMzKIFUI0kQZ064IB3U4fQrlBnmM5/MRdu+e+I65irAnFVe2Krqy1PwdvuU4snN1pQ4qr2lZpWoadayH21Cbr3TPTBDdgfnG0gff7RIzPFHcFWzLFdMnShie7p3m+IOcPZl6lXVEQykCbSoJO3p0GOvuAiQMzAYAlQG6jrEz3emOmX4eKwJ987AGLzv6+eOhqCjJk6oznA3M6cQT/0NDwJ+pOMybPRVlRlaYf4Kpki22kTAHWB2+vRg4dyzVzNOlSoKWNOHMkIQoLGdRIAJkAXF4xtxPlitlKs1EqCJhy7MpmNQDTBIm47xhFNgAP1P3lN9RJHfSP4EXM1lqldzLFzOrs0XkkkggW2kG5+sWzhdB0pZhWGk6SGBFwdJIHhvg3lKv6xTcsLhYmT3bEDzO0HeIxtVyke9WFlw5Bn4okFj3Afz7sM4lgK/qftA4RS1u3T85irw3PIkKwN5BICbHTEFgY2Mny8cTMxnoGrWGZWGzreCYIVViIYiSe890MGS5PzXu1X9DPaVDqZD9onSZtE+J84x3r+z/NKjMaNMAByZYfYBJPx7WsevTBeMM4xB/TtjmP3H9xJzPEDUp6dLGDIOomPJQI2x195TrVKVOqxSmggkC5PUSbL3SdomDtjzIcGr5oa0VY1aZsO0F1Rt1HzOJ9XlFg597maC2BYkmRMgWIFtQCz+9aYMU6OR7STXzHecM/wWvkxT1wwZBWKrBemDY6pUlR2gJ+Ek2uMcFzpbVoNVhMjtqIsAdUdSJGNslxisqnLpJZ4pLF3XtfAhHQkmw6sYIlgzplPZNVpAK2Ypo2gvUgMdJEWtZlv8QMCDvgWOPrCRcnBMRszk3q9pVIjfU+rfzwVyFApQIO4B+5v54mjlfOw59zWARQ7SGWFMwe1E7Gwk2OPOC5A1KqUPtVImTsGE9f3SOvXEV9hK4M6NFARtWYFr8EqszMux7p2AAvAxIThNXXIpJdZC6CRpF9QBuRa7d2PoV+HBVqlWVYpimNKL8UsYNxqQ6xpptA8LgYlnLKrlgx7NKIGkFZ1MTJAIEAdk2G8bwzxWkOlZ89UOX80yhko6lOxWixX0IMR5Y8x9H5LKEU0HbsoG4ExaYWwB3gfTGYIO59/5MysobL5TMZKuhp0azOrBoI1ITELJUAQJ/aERiFnc572s4MK2+oHskOekajFvS+MbmCtXVqQ1JUBRfjKsSbki3Z2vfZuuBOWy7A6mVxYKSzhmncWIUgbWv64FaifM3MRvi4yo5GM/FK1XPOalRUFbRpKqxWVBYiRBixPXaMMvK/Bc4B+rrUkVCoIBqN0FtJUBjG4JgwJ2wB4Nm6jSUdEYjSQyzZdr95G8WxLqcTzC5bXTrMGSsS4ATu0km0gEbTv9cJVQWwenvaKPEuhOPtzjzncu2sI2kJUXtUgCUM6pjti9yDI7UA+e2W4TSy1OmaC0lqMxcVFp9orI7JOskpdbTFh6LOWr1MwoqGqaqgASK3uypInSVSnbtWuT0OMzeRrVAi0tIi66q9RoLG8jQsTudpnGP8A9s9eXKe/U2NsTtDzcHytSsff5ZmfTqCrrZXQRL0tBBAGr4DMbCLTVXO3D0p56ulBZo6gU0uY0sqvAltu3P5OLi4RwbNnLhPeUQZgwHMEXBDaVIHjBN9zvhL595JzlP3ucc0GBKa1pCoIEBNenTfYTHfPQ4dQjITtt6RlzBsbyN7P+FU2yZqFjTcVHRgwDU3FnFNtTAAkGBqMExcETiw8pkcqaYDZSlrsBFJCJMQWAJCwSJEm19sUnyxzPWy+tqOhdTdpngnSwGpe3YjsjpgjV50zAgLmKaib/BtMiOwfwwiwabCVG5ligvUOe3v1EsjN8My7qriilJpMFUNI2tBWO0dUkT9Ruic88BzFXNp7hEYFFRn7NMB/2WDFRq0FJgCd4EwBz881tRL5xmAkLe4BPQx4fdiPmud2ZSv6TWBPUM34MMeDMGyq7+v9Rr1q9eGIGPnGXlX2Q5lqlOtmKlH3LKTpWSzI6EC2jTMMDcmMR+ceWXyZL1Xqe7L6Z7ID2YrNiSCEazElRBO84V35tCgAvVYAD7VthFpt5Yi5zjHvAjKCCrSCwJmx/ZF/z0weHscal27yfQtdZKuCe3+ybluMK1dlWstOlHZ1OQuq37p3N9sW1y9xbLZhFNM0qrJAbSVZlO2ozB0kgkfccUPU4geopncbER0tIth19kGfoUqmZNd0S1PTNxIZrix2JF/Hxw/wFTzCSG9rNjLS4tVD06lOIDIybjqI6bWbrB8MU5laqih7xMqgAVSzkoqmYBtdrk2m8Ce8mwuaOYaPu0NF0cVGKFiSNxGoNbu3gifPFRV8tVp66Q1lAzLbVpaG3gWIMA9Rg+H5tF2nYSdx/g/uwzNUohpH6pCTBuDe0XBOkgRMdMb8rZ+itCqrioaoqBqYUgKQVhlbqLqlx0m4wKNAhbqRufhj6x+OOHDm7ZgdxjywziBqQgw+FbTaDLk5Y5ppZOhp0I9VjrqOaqqWboANJhFFlEwLnvjOP8+Ua9N6VSmulwFYpXAYAMGGmRuCN/HfriqMzxDQPgHz/pjoufFoCyfHHPwwAwPtL2rrLEs2/wBDGmhmuHrUtSdgB2Pe5gnSYbWzBRD20kC20C5xL4FxDL1nrZjNmifeqKaU2cropAwAApETp8fIycJ2fougBemUkGCwZReRaYExiImf0qANJgd/r0wZBOPfvpMRUXIBx85d1TnvKqOw2XtGkdoCwgbKw7IiAFA674Eca9oFL3FRUNAk0mQACoT2gdUH3YEmZM2tiq6uedDFQBG6qZtjhW4jIIkXB78GNWeUApUB8UIZHJIaSDSJYCexmHkxJspCH4dUfu+GO1Thk0wtRGWYLaaKUyNK/aZ2k3ETABN5OB61maksUQYEai9VrxAIEwDcG3XA/wDstyevqG/ljoZnMxDvLfHP0dqhy5ZVJpsutVZgyhgGmIUyzXHQx34ZH9pObM9sXEN2B2t95O9ztGEThtY09cEGCJJH5i564l/2we9Pl/XENpfVsJdSlJQFs5jLV59r1mKVKrBHPbCqo7NtUAbGFwN4XzA6VauYUlarPKkQdIMk72mygeWAv9oCZmn/AIRjl+m6J0wRa5wDIW6e8x1ZRBpz3z+0dn9oecM/r6l/BPz0xGPO2aN/f1bbdoCOlo29MK39p2+Jfljw8S8V+WPaW7TMU9zGledMyP8AvVP8QxmFM5/xX5YzG6W7T2KfnGXlbiAiualJGJQhHCSQbjSNgDDA2BPZxCyZqVamgqyamnW0GCYmRI3I8d8SuHZ01WLaEWwGmmANpklRcbgSd48MeVc09M1GpsVdYYR3QSY8rYYGPiFJIFGgPD3C+UMympwNaDtExELcd8EEdzHbrgpwGohSorCddmEbEHfy/Pfiv149WZlNSq+86pJI8d/uweyHEj700y16gsVm7iDMkbbj+eMKaWz3iTg74hrJZqhlWcKoJJIljUJI7oVwux7vXBfh3MQqfqxpSdgAQZiJ7RJnY4D8Dp/qACbqzA+B1SfvNsEatIlwBEsVC+dtp8cc59mzK6FQoCF6SVluLVlYLTrOkm8Qbnr2gesR3dIx2etWcw+YrOOoLsAfMKQDgfVy9QsCqC3cwvBtbBNveHZAP4nj/SrYW1hOwbaUBAN8byu/aTwwipSdRuhBA3sZB/zYWyhIiFifiCAmN5nXttvizOZsnKI9QxoJACHfUBuWKwOwPr32rRso0tp0EBmW4j4TvvAnffHT4SwFNPaTXofixGPkXlGhnXqnMsy+70ALSKr8Qax1Ax8Bw61eF8MyoAp0lcr2T78CrfqQApg9IAA64XODctHJUadUVi36QqMVCABYXUAG1Et/7hHTb5bZipee++Lq1Fi6gZPuNjGanzJRF1VEiIC0yLdb6QNpAFunS4rvmzga0kWvTqvUV6hkMmkjUDG1Qk7EHbeb4N1H7Dfn874CcezB/RY/ZqKfv/HBGkAZg6ukVxmWAjSR5F7f5owd5RotU9+BTVjFMks0RDFjuwmYjriI1WST2WubmOnocP3AuUqFLJ1M1Uasaj0GqKiEKqlUZhMCTDdxG20YmtyykLzh14VgW5QpwnNrQc+7pSFQBYiQSRIEiQLR8vRnfmHMlCRUYHoOzE+embb/ACxTvCedatMgOVKMNJZUQOCbgkx0O/Qgd98Wjk+Aoh7WYrVD3Fgth1imqHeev4nA1qyLpYzHYM2RM9oGXq1+GIg11quumYliWYkrAAMEySdvsnuxV1LkDPPV7WUzCrBv7pztt9PHFuUuMmnFMRpmJAknqoGqbQI3ix2xJq8SXS5UgaRM323BBI2/I6Y0uoBE1VORKo5Z9n36Szit72nTpkKYWGZ9yBqEBQOsGZEd+Hbh/szyFBldlquVIILv1BBFk0jphozHGKbECogcgbuzGBvG/UX8IvNsVZ7QKFGrnmDfqVWlTtqkXL6mCkyTtb+YxzrOG4myw6LQF7Y39+sq8WvTkg59++UeOM8qZCtTZKlSoupgxPvQIMkwNSkRLd3QX7674zynkqOaopSzP6pw/vGqOlgukwGUbtJAkb4W8/Qyun9WzF4EAwb9xOkCY7utoFzjlRGX0wxYN5HfqN47xPr4F9PCXVnzW5HbSB+TE+OBuB/P+Sz+FcO4S6u+Yq5Sox0hAaukrHgHm9hG1jJviBnuAcOenU90ppOFZUDqXVnNhpZb2J67QDfFbZmomsaJKgDexJ3P1wZ4zxkyWFmbumw6AdwxU3lwBCrJsJJ5T3NZallwE96arLvpLBQeo3GG32SZ6gc4adSlTZXETVX3hDCdIUt8MkmY3gdwxV5rEm+DfLHEDSbUGCsGVgT+7qM+NyLYzDDcmGxrIKqJ9Q1eE0HpvTNMGm6lWQDSpUiCNIgRB9N9xj595r9mNTK16qq6tTAL0yZkqSQFsCNQ2J7/ADGHl/beNICU0VgI1uSZNpMCInzxB5jDcVyNSpWqFghmiEVLsBJixcggjY3sbgYN7V5RFVb52ldZrk2oiVKmqmVpRq7RBkiSApEmAQT52nAB/hbzxNHDgpIcMAoLFTY2FhtNyQPXBXgfLNOtlWqVGcOf/bCFLkmF1KTJWe6Pi3xibnEc4ZRv76fmdM5wCnlKdKpWQuG3s66pEjeBA8DgaM7kztQqHtE/F06AiLDErmflgZUGKjOBAlo3iTpKsQRdfnB2ut5dTIifGJ29MNC45yd7D02hirXyjEkUawB6BrD6YzGtetQ1HQW09O0f5YzBlBFixjv+BDeVzdClLZepmNUiRqFOUk/bSSCLGIIscRf7SPvA5PaKwZ6tEmfPEEe7WFAZdfUOGB3WPht8R7jfEypTWTKgdqTvM9es4nJ1EGMC6QR3gcDYDpg9wcVA9OoAHKEaVkCQsk3Pn8/M4i0qagyoXbre/fefC2NSxJbWZ8xYbjosCI71wXxQeQjpk+aRtVpmlfSs05WZgjUAbkx64N1c8wHwrupJ0gGxHUeWK84XT1V6KydOsMe0SIUF9rgXH7R8sPpSkwjVPf8ArG6eAa3ljn8SoRtpVQdQ3jFkqOrYWmJsPS+CD8KqQDpme4g4BcPzT01ldRDGZYkyIMRJMC28R88dFqmbOADcAstiTJMlhPcAYwtKayuSTmMYuGwBNuYeWq9WjpFMrJU6nB0re5MAmIJ6Yg8O9neUQsa1Wo0nVopjSoJHaEsWJFpkwcEstXqBGQO2iDKhjEdRYx8sRsrmlIKsnZYFQQe4W3nuGCrsSo4xBt1kYztPOY81lmpJQpI66NIVy3QAW8ZUXv8APCtU4cptJG997m84zimerI4nSUB+FVC9CIm5GIv9vDrTb0YH74x0uGYMm3eTnaSqnCnVWlzpidlv6gT9emO3B+FZasppV0LAw1jB9G3Hp34iVuZFZCgWpsd9Md+8mPTHFaz027DEOLTAK6TuI1A9BfwwHGMRXhWwTymoMnlGr/pXIUkOjLJJt23d/WGYqdu7uxE5r4omT4alKkpbSq0wagDKRpbUIgXInr1HdYbS4xWKkFlM9QpB/wBWAvO2farSQH7NriLgAADtHvb188c3gvEBItOfXMKxQBtEujXgysiDO/p/TDNmOf8AMOSx92WLTOlrRI31WBDGwwo43mBE/n+WOsVzJwcSxeWOaquZqP79abBKcrCx2iyjUbmW028BhtfjKlY0LcEG5Eg2OxHfiqeW+J+6qMI1KUIPhHanztse/B3/AKjptAGr1U/hOOFxvD2tblc4+U6HDtWVwecaa3EiYVYVYNpJsd9yd/5YQecKj1cyNyRTAEdBLfS+GChxKTaSD0hh9YGAXMFD/wBQJAM0tQB1Xhmt2fLywzgdYtwxPKHxKAVZAkJcw/ZiiJUAXI7rHp1v6L3ktDzGWYsS2hSb/GsDwsTiUmTFrDf/AMWqwG/abqQLeJxqaZuGDDciFpLf8BEWHjjuzlQY6wdwetvzviZVqdokgHrtb5dMcc1TYQW8Y7U+lse5jOKwPZg4U4ziOqbTmdxUSJ92pvG2CR4uopaPdUzNyNLQviO18UeEeuF/K0ldu02kfn5DEr9BpxIqX09CLtH3AkE+HkcZ4Xzh/qPkJ0WqGIhFW/Rennh75f5g93lEpuqe7WoXnVDk7aROwgA6hfcCJnCE2UprJ98TvABEnaJMxtM+mIJqsI7c+TG2BanM1eIx0j3zpxhs4UVRDV6iqoFzYKp7VyVLlYHTS3oSy3FlpJTprSYrSeR241QNKmCOyRYyL+OFfl7lDN5tEqUqNVxqIV4hLTPbMCxBvMDzthirey3OpYe6J6qtUWtImYHyJxOLFqfGd95QQLQMn37MXeduLmoFTQUBepUNx2tRUDYC4AAk74V8s8G5IHWMGOcOD1ctWWnWgNoDQHDWJMXBMfDtgQrU9As2uTJkRHTpOLlbWMyCwaWxGP8ARMk1w1UA7DRNul9ePcLBZe4/T+WMwzUOw9+sRo/+jGDM5ShI0kKkfa3J6EaSDf1xMaorxDKD/ev/AJRifwdsitJKr5X3hax1OWAZbEBDCxsRM2Iwe5d9oFChXAp5SkiswklV1DYWgDSPAGPC5xCCc6VJlihQvmH8xcpcLBA0U6tXp2Kbv8oAj5nGuYyxpk+8RqTdFdXRoEXgkmJPji4eKc31FRiFCwZlOqnqbi5Pz8OqpztxI18rVpiqzVBpNOmSJmQSR1NrdMMAxzMFnU8lxEvl+gP0h2UTpS52ux37tlbuwKzGXpnM5j3qORrMFQTFyWmAel/zBK8FVqeUzJqAq5DCGsbJAsb/ABFsBuGZ6oBVFIqgcxAUtaNlZbgekWHlga93Y+k8+yges94JUCZ6hoLimaqRqsSpIBmIBvI9MWFxrmhMtUCe6qVRpDllKgySy/Cd/h3nrhDGdd81l6lTR2KiAKsgBQ+qNLXAub+N7k4M8+5kvVpFB7rsEEKZkhiRYx+14486hnAMKtitZI7wwnO+XdlQpVRmYKNagCSQNwxtfeMMWVQMh0MhI7UBgSfQdwxTuaqtrpl2BCkR2SIAI6EC3W04JsIMjfvG/wA8TX0qpGI6staN+kbeZxpgkgdq0mJ629MAGy7z8J+WICtqYF9TmRuWYyCI6z0NsGU4yAYYEeIv9N/kDirg/IpGYq1dJwZCzB0L2pE2FjudhEeeDeZz+WqNNOvSM/vAfRoOBvGs/wDqkde1pqKbGNg0jcRbocAW4gP+5lyDuLTMSLyLxP8APB8VV42MnlFq+g7R+yFNVWSNXcRf7sAec8sRSJIiTb5YUc7madvdKUM36bW6H19eu+DWSRqmTapUd30lo1MSLaT1Picc79MaWDls79o3xNeRiKr41Y4NcF4etWpDjsBSTB9BeLXI+WJnE+A5daastRlYtp0xr6SuyqYse/p69aSxeoMRfwP1BHzviRkql8a1FUCFbUepuPvviZmNJclIAJtB2wqw9Jo2hzI1sROLVZzNOwbsqIOx7f8AXHmTViNzby/EYi8SMVULE7DeOjT0Hh3YhpTF2Z0WvB4Yp8xCeaqDVemGJtZBuN+kAiNgJsfIaahsKcX20oP3upve8jHOlxRC0KQdVgsG3QdI8/6YzMZtVWNYgggMvaEjxAIkSLHz6g46M5+YM4tXJJBEQR9kAzpi8b/M4i5jKFSe7cSCJm42mLeONs5VDT2pJI6HYCO4Yme9109Ei1xP3d4F9trYxjiEm+YLpFb6hPqR3+Hl8sdDRW9t4iKin8P5Y5tYkePQA46NWFzJJ3ui+k32joMHFme/owkiD/iU/PHBkjvx77/91e/b+WNWaTtHgP642ZLO5W5uOXyVCnr0hZMDdpdmJP7t/WAO/GnGedqtOq7lmCMRpMfENI279sJuey3u4X9xG/xU0b/dgS9AwJmOkgxfu+X0xy6+CU2GzPPMvZ/CUY7SdzPxNq9Y1GbUWCnyAUAC/r88B8d66ksSLjp5dPpjiRjpqMDEiZtRyZ5jMZjMbBlncL4GtWkqD9WBLdmWk6dRJDHcwNiBtbA7+xqSye2x8SB6woB+uHDlusqFQRpKqZYxpMLBPnA2ve2AHEaQVypkkHZQfS8AbeOObryoZJY6FWKtImY4rUY7jaNpkbQdU441+IVHsXJF7bA+JCwDjeqkAnQbCTJH3CfvxAr8WSmZIv3R/O2CRXfeDkCXjwbieXCimcvSFhAWmgItEEd/j54B+0rh+Ur5aq4pxWoIWDqFAAAJ0NIOpT3dJMHeULl/nlzmKauBDbbTN9IOkWG9t/vw480qv6FWGoLqpHsxcmJveTHfGLCYkiVDl6oD0yCSQ6kA7fEOhPh3YZ+fKbVGo6gqn9YJA0zZSAR6HpiJy5ygc00++SmqkSdLFpvsBYG3f88WTxjlOjmqa669YlCSDM3YQfiXaPHCnYage0pSlzWdpSdbIFV1Tt0j+RP1jBUv+fPDmvsgeoYTN00pHbWCX7j2QAvl2/ljtxH2P5imCUrZdx0lih+RBH+bAW+YAiZSwrJBMRCxjskAiTeY+EztcWxp+lnRqKmI+Je0LHqRtMG33Y3rIabsGEFSQQe8Egi3rjvwWkWpgBogmLePfY9cbSMjEK5d8yLVzLGigPwFg0aQTctG9ouLEY5Ckq79kzY6CLeauDcHouCHG6DLTliCNS9fHuxrTz/ZG7WBt3QB0M94viltuUl+sGtUMfFsLSxjrFqixAvseowV4ZxakOH1KJaKhLECDcGIgxHQ4416yRCqAZG4jr0K3+Z78BKPxC0ycJsQWDB6HMwHSYx8Ao+7pMdBdqo3C6tCCxIUGdVzeLW78a8cztICmaDFiNWpCDKmI1Ge+fLG6Z0pTQ2krAAaSpQkBiN1liT46fHAvOZxm0h2LBQY1M0j4ftAExbY2xRFjnItTPIx+GAAbWN4AG+wt/LvGxNDueY9J+c+vlbHhlh8TGDeCr77QJBNzjx0AsQndcFD49w8L4ybOnCswtOoxOxUgGD1Ig7T0w9ZXkNMwlOtVqxqUEKp09k3ElkN7/1wpctcuVM5XalS0KQpYlm7KqCATIBLXI+EE3xdmS4Fk6dJBUzDyigEKIFhAAhT3d+JLE8+ofeE5YJhecTKXsuoAyPfHyem3h0UGMcW9l1DSFFeopmTrQjw3VTt5dflZVJMoLUkLnaWdwJ8fLqI64i8y8XWiqhAFGoEiN1YNpg+YBj94XPQ2wFJz/MRqtQajj9pTHNfIr5VdagvT2LzME7dAQD39+FfML2vl92Lr5gzlSvTKU0NRiAQiiSxkGABcmxwhZ6gqGK+UameupWQ/UKcKF5HIEjvLaV8VNWwMW+GUwWM39Y2DN16W2/HE6pRUz2DaLDVtMTt4+VsDslAJJjrHmQIO/icTWosRPQ7HSYnrfYm35visxInL3dPrI27vxGI2aRI7HeBsOs9Qcdqjt1MR0IP/wBfL5Y4hzrUiNRcG+1tMTPSTjZkdeceF0qVFNCfrHZacAbgXJEXDdkCR+1ebQAPH6bLpdCBAGkQRus9QQIUAdYAEjccOI1Xeqpaq9RoliNRKkkqViPDYWviP+nGw1K6qRAdfCPOADt+SnhazXWATkx/EuHsyJ1JpVKqWCqxLPcCBJMXaB2R+0BJ6Y3zfBVClkqq0bKJY7tsQL2AvETN7XjtSDg6aXaH7DEgX/ZMnYYglSNwRimTzyB3DGYzGYGeli8k8yK2Z11WZ0UqNrDVInT9raNj4Xwyc8MDmQ1j2NMjvBO/jBUemJ3BnytNjSyuSoUdUgu5LkAA3LMT2t48SMR+OKrU5ZZg6r9Nx+Iwi5ErqCKMRodrLC7HMU00nUs6jBFiOsiT4eX9cKPFslUBAYE+IBuPz54tLIfrMrVphIE61OmNRUTZovEEW21eOFriFDWmkb7jz7vXb1GBoYBYTjJiZk2ai6uSFKnUDYm09Nvni7sh7PP0hVOZz1R1AuqqKdov2rg28AfHFKHhdSrWFKmAWedMkL0JN2IHQ4+gGOqSVaVUBR3jy9LR0I7pw5mAEEDM1yPImRouwyr1KbOAWUnWoCz2jqgi7R8W9gMMScuUVWWZoi5LQIF5sB3YCU2q5emzt2DUNuyC06YWQdouRJ6m0m++Y4hUFI6nZgBqJY7ix+XSPWe9WtTuRvDNjgaQ20MZfJZcFgHUBOmqQPE6je89Yxz4lxg6SlH7I0ybdq1ugEf0tgZSKwGEdoCTJvbsbTva/gMSKC6VgCCxJ7yWN484vhbNjYDEWR1MUuKex0Zhmq08zpaozMwZJWWJJhlIIvPQ468G9mWX0APrpkQZ/SKb6zu2yBVWOsz4dS/ZY+7SCeu1vl59fniTTzVM2HrgfFWs46zdTMJDbg2XWitM00FICApUMsb3kEEneTc+JxW3NvItPPhRk6NDLqHJat7sLqADCAEFwWHl1J6Ys/PVKar2gpnpG/piHlOOLJ1akCmIgFSBYaYEqNrefdhy8QrNgnEDQcZlHZr2T8RpIWRUrKCLUqhkjwDgT5C+FThuXdK4FSm4KsAUIKnVuAQwsbdRj6P45zilKyKGYidW6i8C43PWOmKYzXE2rcSepudVNDJ27SqNMbXZu+ADG+G61ztM0meVeUM2yL+oaZMktTG9zfVe538BtiBnOTc8I00WAAMlGUnvggNJNhsO7uGLR1Fbjz/HChXzLXlmPmT67nHMPHWdh79ZWOHXvEDPcOq0j+tRlJ/bQj6kX9DgtyXwT9Lr+7YH3SKXeGYCARAPdqYgWjrGPeYc8YUAmxJNz3D6xho9lWcIevKMVZVGuAVBUkwWGxMyPI4sNrGnVyMnICtiM6cRyuSREXK06a7FlTU4JIN2Y6iJj7XQDuxlFkrQyVBqidIm0/xQRI87db458aenVZI7W5gdY3Hz+7AXN0Wp1RHWI9LdwxzlLjcHMG25VXlD9LK1lqDU1NUvCybiIuum/wDwBjfnjMTljpNz7oEzv2p0k7RM/wDFsCnqMzgSZi5k/feBgjxTIB6VIEwigkkdSTsAZ7pPpilH8p1RXiqy5mvA6oorSqswlWX6MJ9Nxi1nrK1pkfTFGNQauwy6AldQgKsmJFyCYiO+AMWKeJMDj1NmgYMorUOuVmcX9k/DsxJOXFNj9qiTTP8AhHY/y4T+L+wgyxy+aNxASqth3DUnQdOx0GHenxthiRR4+SYM/nzBw8XCaajKR4h7Gs/SO9FrSCKpFh/EoIwn5zhdalUC1RBtuZAB2Npt1x9AcY4mSHmdTkX6Bdo/DyxW/NbKaLuR2kCwZgzJC37hqY4ctgO0wJE3JZU1HaC0zA0m8Xk7iQAL+eO+YyVROyXtazbd4vJXaOv3YYfZzyVUz3vTTdU90n2pgs/SwMDQlz01CxuMGc/7OM/R+xTe4+CqvzAqFZv5Hz6MG0DnK8cQO3RH8Skj5QY+mIzZlgRBJiwDCYHkZww8QyTZep7uvRNF4FjK2aSDI7MEg3BO3pjbiHK+Y9ytcZeqaTAkNoLKe4hlm3WW3HlgszMRbfNkmdKX/dGMxNynAalRA6xBn6Ej8MZgDao6z2DLJXilGlGmurzc6gV3vEgHyiDjXM0igqPTJ1QWI3BIMgkdD4iDe5OFXP5cgkQcNnBFasgLEBoIIgi8x919t8V/+Sr0orLy3kvANktq5x2z+bavl3ir8SE02AAuR2QbS0+BG+Kozq5hBJC1U7xII3+u3y6YfuFhv0ShAn9UljvqAWPCbN6x44AcQy511V6amt4H/kHHMrsySJ0WTAyIp8I4ytPiOXrVB7sBu0B2jLAqSANpLTB78XFw3iwFWVjXpIlrm24uLCO4k+OKM4pkvd5in3a1jykf8YtenUINjBnHrWxjEfRULA2Y7VOIrUXTUS37pP3T+OMXheWqACEPg8/7rYD5NyyKSbx+MfhjuX8/vwnxO4zJmrwcQ0/AFF9TAeYiPUQBjg+eSkITtt+035vgac0AplhpFzJsPG+2OFV5E3C95EE+QP3mPAMMDZZt5RBC77yTRqe8Y1HYllsvdt4eeNDm4Pd+Pljhw2sCrRbtR8gN8d0MNJAJHTz78cewMWyZYgAE2q12ZRE3mLT5YF8LRjmzRd1QFDVYiOydSqFluyZljtaPG0vPZwKCYC+H02GBfCeEF3/SqoGtgUTedE6iT0gmCJv6YdQctPHlGmrwfJAMWUVWM/ESwk+UKPMXxQPMvCqmXzdWjLGXDqwMEqTqWP3gSBbqtumLvnC9zRwDL5kBq/ZdYCvJBA3gx4ib9fM46qXBTkiKavI2mvLiGvlKTdqTTUFiS2piCGJME7ibWv4Y1GTy6p2suxbfU7uB6gQJjpNsccq1fJIlOkpr01QjVILRJaYG+57sROK8fFVVYLUJ20MCCCOpN1IvI0/LuHSmdQnvNjETubkCqVVRJqTYmRAYQCb9Yi+HTkB2pcNpbgu1R/8AMUv6JhOzmRZ7sQL77ATE7mJ9Zth04XVVctQVTKhBHkb/AI4DiLAUCr3kzoQN4SqZmdwp8wDji1Gkx7SfIkfjH0xwNXHuvE4z0k5UHnGDIJl1BYIS4HUz+Rhe4/xEuTJxMyVbtYXeYMxpY48Cx2MHR2hnkmq6++dTElVJmNgxue7tdxwfeBu0ecf84XeW+EpUy6HWysxZmkagL6RAHw9lRc9/lhk/R1QDtKBEAFgthYC8TbxOKlUkToU+VQJprWYJ0/xA/gdX+XG1YCmQZDCfs/eQYjr8sQ6wrliKajTa4Aa3QkjVaLxA8+uNeLMRTM7kQBO3QmOm/j52xukdo3PYwdmc0XDsfQdwBnFXc35xvetTnsyGj0xZM9kjvBxUvMWb95XcjodM98WwfDHLbz1mynEs72T8TqZfL61AAquZEbhYQGe+QLbXnFktzG4INiCOnUi8b9RPy6ThM9mPDS3DqMgWLMJHUsxHrEfMYaqnDGiBAiIjpFxgWuZWIBiQq43le89Fs3xijl4Gg0lD7yEl2Yzc/CbeLDFpZDO5VUVbIEUKpNgFEKIINhcD5YR8lwCoM5mq7oyh1SnTnfQAC2xP2rf3fXEisHUR2tutx8vl+RhwvBM94eZYZFI3IpE95An1kTjMVrU4zVBjfHmHeIvaZ4RiDmcuBJjw3P4YK8qZkhmRQIEuL36Ax/zjrmKNByFY6GNxeJ9dvxxunB1osGSdQESSdjvON4n/AMpU9ekqffrFUcBZW+ciN3A8xNMoVK+7YpfqLOD4CHA8wcA+Y6jUs0I+GooMG41DszHko+mCXL2aaorq3SPkZ9OmInNWSZssWNnpMGBB6A/iCD5jHMV9ww5S0ptiJnNVMsq6VWQSQYuNjA6RIJv34KcucwVK1LU4UtqYGBGx7hbYjEPiR1Um67ERv3xHiJxE5MaPfIbQ4YeREf7cUcTkV5HSbwzEPjvLS4FVFSlIlSCQYPrPcbHu6YIFT4fd9P64TcnxF6UlGi9xuD6Y6Zb2jIMx+j1qRViSFdDKkATdTcGO4tiWqzWPmJt1RDZ7xwCCQSBI2kbeXdiBxfMhVuYn5nEnK55KolHDeRuPQ3GF/jWYSkrFz495ONc7bRGk6sdZnAeM9s0tBgywaRPTcH02OGKnW1TG/dt9MJHKNZnzlYOoULSBAkE9poudvsmw+Zw4NlBB3k/mMRMCDKMY2MzMRqWwI1AQdrmIPhifm+JJTTtI5AJ+FgTee8DvjuAAjASplCXUF2gGd+6/XyxNq09R0qwXu1g/7bAeQxXwhwDCanUMiTuE+6dAzK4LyQSZIHSB8It4T5YGc45RBSUrpLF76ViwB3Prt/zjfJVNBVSjmIAYQQfHsiY8G78QOM9jSA7HU9lNxMMTM72GxOKbGGggCK8J0cExa2NiR4jElMyT8YWp/GJ+u4Hke/G2ZoaiSDpPgNQ+TSfkRiOKFQH/ALbePaT52f6fLEAzKDiQuaoqUwAgVRBCjYHvv953xpyvx33kUNCTTTeYlQQAIg3v4bYh8w52qS6BQioNJYMTLWPZJAhYPdPlgfyTR0vVbbsgfOSfuGKa68rvIbnxuI6sG/8AE5/gvA+eI7VDqA+HxfsjykxfGtLPuuxxOo8bbqAfMY0VbbyI3DOwm2WLCD0B3nCzznmRSeTcyQqzv4nwGGXiGbX3L6EVGiQy2P0xVXF8w71C1RmY97GTgq6PNkmEtgPLnLk5DFV8hRdkMMGIIWBGt4i5JHp88EM5w1C+pzBNt4J8O/0Axx5SZ6GSy6K0fq0JEDcgE7+JwYXjVTrpbzH8owZKGWqGxIdGmvQRGwMi37qnYegxyzHD9dQz2iSpiPsgGAd5uSfScE14os3pL4kW/DHZeM0kMimST5DoTv6R643ynrPHV2lV85Z1qVdtDFFRQCF/a3Jjabx6YTspw2lWcKG7TGFUggydr7YOcz1izVWbc62J85Jx29lXChXzTVLEUVn+80qv01n0wsZwWEpyFG8tXlektDK0qQEBR+J/CMF/0wYCVQVtEAY4HNHHJs4h1bEUKgd4wmqp64WuY85FVFHUf1+6cdBnDgHzEzlwym6j8+WG0Xl2wZ7Rp3m4zxFtDfIH8ce4Rf8ArYG5FSfBhGMx0sHtPb9prxAipRpVDeY6d4n7wcaZHj9SlAnUv7LdPI7j6jwxy4fU15IjqhI+Rn7jiP7rWQBA7K72knSvzJIufU4YihlKkcjMtJV9Q6xz4NzGhaaZ0uRBVuvl3+hnB5+JLUUq4iVZSRtcRtuPrio3PfifkuaKtKzfrFHee16H+c+mEvwzL/xn0mrcrfH+8752s6jR4xPlcfmOnjiVwtNNeRtUQkeYIMel8d8zVTNU6bLIDsJIAkAz9Zi48caJwd6TqysWRJIXzBBvv164WeIzWUfYxwpw4ZYeUWwm8yH3edo1OhK/fpP0XDVl88DbY9xscLXPdGUpv3Ej7o+84n4b/kAPXaPuB057bxlpyplSQRsQYI9cc84pdW1EksDcmSfXGmVzGtEb9pQ3zAP447U3kepGIjqG0r2O8i5LMVFz+UemxUVKbB42YKC8MOt2xYC8TFtXZ8tvUbj0nCBynL55VNxQWpHqAv3EYfauXB8MWHZVHy/J/E51vxmenMJrS6xe+obwYHrIxMZMKvH8jCSD+ZwPy+dqU40Oy+ANj5g2PyxqXrX5SI6lSy5EdtMGRbFf8zVPdZ8VKhOkMGPWxXu8JjB7Lc2OLVEDjvXsn5XB+mF/n7O06gFRJPZgyIgjv6bEbEzikWq4wpjTkA5EJ0OJU2VW1ABhIJkSPXEgrOA2TolaVBTIPu1keO+3riclNhsYHd+EYlLAHEn0yBzFSlSfI+p6/PA/knJllrECe1HyAn78TOYazmkQOyYgkEzHd4YHezfOVA9WnP6tRqgj7RtvvcLtimo+QsJDeo5GHKlIg4wDBqqKbbyp+Y/PpjmOHBrqQR4XOHDiB1kBo7QdUMow8MIGfyRLkHqY+dsWieGGCPwwjZzMUzxCjTLRTWoodhcagRA8V1RPr3YJbdRwsKurTuZbNNIRR3CMZONybDGuoYVOmOU1x5UNjjeMcqxsfLGGbKk5vzRQ1CNySB6yD9CcOPsuyPuMiH+1WYuf4R2UH0J/vYT+eMsWdUX4nqCPXsj6k/LFlUUWkiU1+FFCDyUAD7sBa2KQO5mFdVn0k1s4cc2zYO4HpbEJ6uOTVcRDJ5xumEQFOxj64zOZIGm5kEhT9xwNGYxzzfECKb3+y33HDKgqtnEBge8pT3p78ZjU48x3cCJyY18Ebt16fQ3+cj8RiKuaXTpgho0lpsIMiAB4Dr34zGYnp+I+n2hcRyX1m+YqghiRN2YXI6op+s7jAp3vjMZimSQ/y5U1Zcr+yxHp+Wx34BxyoXZHOvSAQTv3G/XpvjMZjlOoLWAzrVnypGJfd1Qe8b22n89MC+PcHZqenV2dUib9Db64zGYgya2yscdxibcLOimtM7qI9BcfTBCMZjMBZ8We8evIQAeZHyObqMihhUUSDbvMg9D6EeGLUGYH2rddp/r9MZjMXuo8ND3E5tnxkSBxoA0jGF51xmMxBcMNKuG+EyORf1xA5iScvU8vxGMxmPVH/wBi/USh/hM6cp8YqZmmzVApamVUMLEiOvSfGMHKNa15HncfT+WPcZi69QLCBOfWcrI3GKA92xJsBOAXs8u2YaLdkD/NjMZg6xhG9JJxUbica6AemMxmMxIJz4iD7pgCRa4k4r/h+XnPUV/+RT8jq/DHmMwdPX6GGu5Euf3UbW8sedrvB9B/zjMZgp05q1aNx8j+B/ngZxTmGnRB1h5NoAB/3AdcZjMAzYhAZibwsjOZ1XYQqNrC72QHTPedbKT64bq9S/UYzGYTedwJq85HNZuhB87fd/LHNsxHxdn6/d/LGYzC+QzD64mrVuuB/Eq/6t/4W+449xmHKN4JlV49xmMx2ZLP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xQWFRUWGR0YGRgYGRwcHRwZHSAcGhsaHBscHyYgHBkjHBgaHy8iJCcpLCwsGh8xNTAqNSYrLCkBCQoKDgwOGg8PGi8kHyQsLCwvLC8sLywsLCwwLCwsLCwsLCwsLCosLCwsLCksLCwsLCwsLCwsLCwpLCwsLCwsLP/AABEIALcBEwMBIgACEQEDEQH/xAAcAAACAgMBAQAAAAAAAAAAAAAFBgQHAAIDAQj/xABFEAACAQIEAwUFBAcHAwQDAAABAhEDIQAEEjEFBkEiUWFxgQcTMpGhQrHB8BQjUmJy0eEVgpKissLxFkNTJDNj0jRU4v/EABkBAAMBAQEAAAAAAAAAAAAAAAIDBAEFAP/EADERAAICAQIEBAUFAAIDAAAAAAECAAMREiEEMUFREyKB8DJhcbHBFJGh0eEzQgUjYv/aAAwDAQACEQMRAD8AsPK+0bKOQJqKT0KfyJwxUcwHVWW4YBh5ESPocVHxrlJcuFrJYowNrWuOniRiwuWc1qy1O+wK/wCElfuXHHS5i2ky+6lAgdM88Q9rxwrcSpIdL1KanuZlB+ROObv44r/nBg2bUOJVgoI2mSBuPLHrrjWBgdYqikWNgmWNTzFJtmpt5FTj2pkabbop/ug4rFuBU7RTdRBkBvKDN9r/ADxr/ZOn4TVHmwP4YWbSedYPr/kf+nXo5/b/AGWHU5dy5v7pB4gR92PF4FTHwtVX+GrUH01RitM7mczRRmSpV7IJA1v0E9Gw98ncSarlVZ2LMCQSTJ6Hf1wKaGbGjEy2t0XUHyIS/stx8OYrDzKt/qU4w5bMDauD/HTU/wCnThd5u5krUatNKLBdQvKgyZ8QcCf+r8+P/G39z+UYLxVBIGrb5n+55aLGUNtv9P6jXmMjVb4qeUqfxUiPxbEV+X0b4shQP8FQr9NI+/AIc+5sfFQpny1D/fg/yfzcc6jsUCaGAiTf4h18VxikOcEn1A/Imstta6tvQ/0YMzfIGSf4slVU/usjfexP0wIznsnyDf8A7FLzpsf9FsOHG+cky1QI1NmJXVII6kjaPDERfaRQ606g/wAP4kYPWi7av4P4IngLmGdOf2P3zK/z3sXy5+DOqsf+Ts23+0DgBmfZBWpsGpV6NaCDCHVMGemL04XxyjnKRendZK3jfwgkYl0qahQANsabLeSke/rn7xesA+Zd/wBvtifPeX9k+Yr1nZpQEliNJMAnwkn5YYeHexmhs9eq7DdUpP8Ae2gYt2mgVifDCnz/AM9Nw1abpTV/eEgzNiIj7QtfAiy3YE+/TEPUrN5V9+uZEyPsjyi/9iq5/wDkdAPl2zg/leR6NMdjLUE82dvoNIxWmc9sHEirMtHQoEk6VEAb/EGNv59xwOzfO/F3RnNTQoBPx6ZiTbQQDYW78O8Etzz64/OTPamH/YD6Z/G0uulwDTt7pP4KCj6tqx5mTTT/AN3NlfOqlP8A06cfPXF+ZcycvQqGsxNTVqLQ23drmNjjlkqhqJqq5tqcgWVoMtsYWDpE38UZfEAlJYbcvqftia4wcM2/PkPvmXxV4jw8fFXWp/eer92rHB+deG0gY2G5FMiPPVEeuKD44lNVABqljBmozm0KTE2mSRfoOpxrwb/8bND90fc+PPwwrGrA6dO5x3nq9LtoJPXr8vpLtzHtkyCfCCfWmPuZj9MCc17e6I+CjPmzfgg+/FR8GrUACK0XM3BOw7ItsCxknuUC849p5+ioYaZ7bEAAXEjSCTsAoa+8tsdxUKB3+0nLL2/k/wCSxM17fqv2KSD+6T99T8MRc/7X88KauGUajEBEEb9Sp7sV3xnPLVcMilVAgT4eXz9cS8+f/T0RYev8X88eesAqO5jKyCG2Gw984dq+0jidVSwqVdI6qSB4/BpmJG20jAzNcX4hUZVdqhZ5gMzE23JDMYAmL9QRuCMQMnmKqoDEos7sAYsIEzA7MRHVu/G9WrUDCprpKyh4AabsXJgX7XbsPAThwqTtFeI3vAnSplMyAzPUCBQxIBWYUCSAviyrcgywtYx05fqsdRZmbbck9T3+WIfEcy8ENUQggmAhEnUrMNhBLAE9Oz02xK4EIpE9/wD/AFhXEIorOBH8M7NaMkwJmhfc7A3PUicEc1w2mi9LmpEt0WQnzOk+XnjkuT95UYQ5hFgIATOkAb7CYxvX4eqhexUEkC7J2p/Zubn6XPlUOUjPMz2quWViCCSDFhb/AFDGY4vTpAke7qWt8S7j0xmCmT6T5jyurL1B+6T8r/hiJyHnJy5H7Ln6qrfeWwMyvtLymaqChTFaap0KzUwEkyBfVIkiBbfuwC5d5vTKPUp1ErNMMPdoGAEsDJLDvX5Y4pQi0bdJ0VIak/US1ncxscV9z9mQlWk56Sf8Jn/dgHms8MnxevUZatRVcGz7e+SwAeooK62N9gANsGeZkOepJ+jguwhiALqG7+kypEAm4OPXgED0nuFBD5m3MHtFoZPMNRqUnYKFJZCv2hIENHQjr1wa5a5io56k1WiH0qxQ61A7QAJiCQRDC84QuY+VqVZjmauZNLXpJ10amkFUFPTrHiN4+eD/ALPq+WyuWOXp5gVmDPVYojmx0iSNNgAFBO2Gt4YTOd4vw7AeUL828Sp5egWqBoaUGldVyrG/cIU3wN9l/N9KrryyklxNXpGnsIeszJHTHLnHiGXzVH3PvgjCopujmIlSI09zHFa5DiT5DMvVoVNTgMhLUyV0SB3wZKC+1seprSzJB3nrGdF0sNjLW56rRXoN+9+K4Zlyq92K0znHjnMnRqllLh2DkKVAMnTIE6ZUKR34cjztlRc1D/gf/wCuJtldgT1lJVmrTSJ14jxvK0aoo1XVHYBgGBggkgdqImVNicRuQz7uvm6e0Nt/ecfjgTns7w3N1RXZmNSmVMjWLKZAZSI0zI2G/iMcuH8xUqGZr1maUqbaQZmQ32oUdftYI4Zl08xzghWCNr2z/cP8xOP7Rys7MCpnzP8A9sEGzNDVoK3JA2HUx34QeOc80K9Wk6q4NIlolSSAVY2QsJAUn4x5Yi5znXWXq0xUUUSgZXCKZ95qa8mxUgX2i25wi+u5WGkcz/kwMrKu/ISxOSqIpCugiPeagB0DaredsMoqYrLl7m/3dCvnHDvTbTpRdJZQHanpmQGJYjxOoYIp7TEOYpUBl6g94aUMzKIFUI0kQZ064IB3U4fQrlBnmM5/MRdu+e+I65irAnFVe2Krqy1PwdvuU4snN1pQ4qr2lZpWoadayH21Cbr3TPTBDdgfnG0gff7RIzPFHcFWzLFdMnShie7p3m+IOcPZl6lXVEQykCbSoJO3p0GOvuAiQMzAYAlQG6jrEz3emOmX4eKwJ987AGLzv6+eOhqCjJk6oznA3M6cQT/0NDwJ+pOMybPRVlRlaYf4Kpki22kTAHWB2+vRg4dyzVzNOlSoKWNOHMkIQoLGdRIAJkAXF4xtxPlitlKs1EqCJhy7MpmNQDTBIm47xhFNgAP1P3lN9RJHfSP4EXM1lqldzLFzOrs0XkkkggW2kG5+sWzhdB0pZhWGk6SGBFwdJIHhvg3lKv6xTcsLhYmT3bEDzO0HeIxtVyke9WFlw5Bn4okFj3Afz7sM4lgK/qftA4RS1u3T85irw3PIkKwN5BICbHTEFgY2Mny8cTMxnoGrWGZWGzreCYIVViIYiSe890MGS5PzXu1X9DPaVDqZD9onSZtE+J84x3r+z/NKjMaNMAByZYfYBJPx7WsevTBeMM4xB/TtjmP3H9xJzPEDUp6dLGDIOomPJQI2x195TrVKVOqxSmggkC5PUSbL3SdomDtjzIcGr5oa0VY1aZsO0F1Rt1HzOJ9XlFg597maC2BYkmRMgWIFtQCz+9aYMU6OR7STXzHecM/wWvkxT1wwZBWKrBemDY6pUlR2gJ+Ek2uMcFzpbVoNVhMjtqIsAdUdSJGNslxisqnLpJZ4pLF3XtfAhHQkmw6sYIlgzplPZNVpAK2Ypo2gvUgMdJEWtZlv8QMCDvgWOPrCRcnBMRszk3q9pVIjfU+rfzwVyFApQIO4B+5v54mjlfOw59zWARQ7SGWFMwe1E7Gwk2OPOC5A1KqUPtVImTsGE9f3SOvXEV9hK4M6NFARtWYFr8EqszMux7p2AAvAxIThNXXIpJdZC6CRpF9QBuRa7d2PoV+HBVqlWVYpimNKL8UsYNxqQ6xpptA8LgYlnLKrlgx7NKIGkFZ1MTJAIEAdk2G8bwzxWkOlZ89UOX80yhko6lOxWixX0IMR5Y8x9H5LKEU0HbsoG4ExaYWwB3gfTGYIO59/5MysobL5TMZKuhp0azOrBoI1ITELJUAQJ/aERiFnc572s4MK2+oHskOekajFvS+MbmCtXVqQ1JUBRfjKsSbki3Z2vfZuuBOWy7A6mVxYKSzhmncWIUgbWv64FaifM3MRvi4yo5GM/FK1XPOalRUFbRpKqxWVBYiRBixPXaMMvK/Bc4B+rrUkVCoIBqN0FtJUBjG4JgwJ2wB4Nm6jSUdEYjSQyzZdr95G8WxLqcTzC5bXTrMGSsS4ATu0km0gEbTv9cJVQWwenvaKPEuhOPtzjzncu2sI2kJUXtUgCUM6pjti9yDI7UA+e2W4TSy1OmaC0lqMxcVFp9orI7JOskpdbTFh6LOWr1MwoqGqaqgASK3uypInSVSnbtWuT0OMzeRrVAi0tIi66q9RoLG8jQsTudpnGP8A9s9eXKe/U2NsTtDzcHytSsff5ZmfTqCrrZXQRL0tBBAGr4DMbCLTVXO3D0p56ulBZo6gU0uY0sqvAltu3P5OLi4RwbNnLhPeUQZgwHMEXBDaVIHjBN9zvhL595JzlP3ucc0GBKa1pCoIEBNenTfYTHfPQ4dQjITtt6RlzBsbyN7P+FU2yZqFjTcVHRgwDU3FnFNtTAAkGBqMExcETiw8pkcqaYDZSlrsBFJCJMQWAJCwSJEm19sUnyxzPWy+tqOhdTdpngnSwGpe3YjsjpgjV50zAgLmKaib/BtMiOwfwwiwabCVG5ligvUOe3v1EsjN8My7qriilJpMFUNI2tBWO0dUkT9Ruic88BzFXNp7hEYFFRn7NMB/2WDFRq0FJgCd4EwBz881tRL5xmAkLe4BPQx4fdiPmud2ZSv6TWBPUM34MMeDMGyq7+v9Rr1q9eGIGPnGXlX2Q5lqlOtmKlH3LKTpWSzI6EC2jTMMDcmMR+ceWXyZL1Xqe7L6Z7ID2YrNiSCEazElRBO84V35tCgAvVYAD7VthFpt5Yi5zjHvAjKCCrSCwJmx/ZF/z0weHscal27yfQtdZKuCe3+ybluMK1dlWstOlHZ1OQuq37p3N9sW1y9xbLZhFNM0qrJAbSVZlO2ozB0kgkfccUPU4geopncbER0tIth19kGfoUqmZNd0S1PTNxIZrix2JF/Hxw/wFTzCSG9rNjLS4tVD06lOIDIybjqI6bWbrB8MU5laqih7xMqgAVSzkoqmYBtdrk2m8Ce8mwuaOYaPu0NF0cVGKFiSNxGoNbu3gifPFRV8tVp66Q1lAzLbVpaG3gWIMA9Rg+H5tF2nYSdx/g/uwzNUohpH6pCTBuDe0XBOkgRMdMb8rZ+itCqrioaoqBqYUgKQVhlbqLqlx0m4wKNAhbqRufhj6x+OOHDm7ZgdxjywziBqQgw+FbTaDLk5Y5ppZOhp0I9VjrqOaqqWboANJhFFlEwLnvjOP8+Ua9N6VSmulwFYpXAYAMGGmRuCN/HfriqMzxDQPgHz/pjoufFoCyfHHPwwAwPtL2rrLEs2/wBDGmhmuHrUtSdgB2Pe5gnSYbWzBRD20kC20C5xL4FxDL1nrZjNmifeqKaU2cropAwAApETp8fIycJ2fougBemUkGCwZReRaYExiImf0qANJgd/r0wZBOPfvpMRUXIBx85d1TnvKqOw2XtGkdoCwgbKw7IiAFA674Eca9oFL3FRUNAk0mQACoT2gdUH3YEmZM2tiq6uedDFQBG6qZtjhW4jIIkXB78GNWeUApUB8UIZHJIaSDSJYCexmHkxJspCH4dUfu+GO1Thk0wtRGWYLaaKUyNK/aZ2k3ETABN5OB61maksUQYEai9VrxAIEwDcG3XA/wDstyevqG/ljoZnMxDvLfHP0dqhy5ZVJpsutVZgyhgGmIUyzXHQx34ZH9pObM9sXEN2B2t95O9ztGEThtY09cEGCJJH5i564l/2we9Pl/XENpfVsJdSlJQFs5jLV59r1mKVKrBHPbCqo7NtUAbGFwN4XzA6VauYUlarPKkQdIMk72mygeWAv9oCZmn/AIRjl+m6J0wRa5wDIW6e8x1ZRBpz3z+0dn9oecM/r6l/BPz0xGPO2aN/f1bbdoCOlo29MK39p2+Jfljw8S8V+WPaW7TMU9zGledMyP8AvVP8QxmFM5/xX5YzG6W7T2KfnGXlbiAiualJGJQhHCSQbjSNgDDA2BPZxCyZqVamgqyamnW0GCYmRI3I8d8SuHZ01WLaEWwGmmANpklRcbgSd48MeVc09M1GpsVdYYR3QSY8rYYGPiFJIFGgPD3C+UMympwNaDtExELcd8EEdzHbrgpwGohSorCddmEbEHfy/Pfiv149WZlNSq+86pJI8d/uweyHEj700y16gsVm7iDMkbbj+eMKaWz3iTg74hrJZqhlWcKoJJIljUJI7oVwux7vXBfh3MQqfqxpSdgAQZiJ7RJnY4D8Dp/qACbqzA+B1SfvNsEatIlwBEsVC+dtp8cc59mzK6FQoCF6SVluLVlYLTrOkm8Qbnr2gesR3dIx2etWcw+YrOOoLsAfMKQDgfVy9QsCqC3cwvBtbBNveHZAP4nj/SrYW1hOwbaUBAN8byu/aTwwipSdRuhBA3sZB/zYWyhIiFifiCAmN5nXttvizOZsnKI9QxoJACHfUBuWKwOwPr32rRso0tp0EBmW4j4TvvAnffHT4SwFNPaTXofixGPkXlGhnXqnMsy+70ALSKr8Qax1Ax8Bw61eF8MyoAp0lcr2T78CrfqQApg9IAA64XODctHJUadUVi36QqMVCABYXUAG1Et/7hHTb5bZipee++Lq1Fi6gZPuNjGanzJRF1VEiIC0yLdb6QNpAFunS4rvmzga0kWvTqvUV6hkMmkjUDG1Qk7EHbeb4N1H7Dfn874CcezB/RY/ZqKfv/HBGkAZg6ukVxmWAjSR5F7f5owd5RotU9+BTVjFMks0RDFjuwmYjriI1WST2WubmOnocP3AuUqFLJ1M1Uasaj0GqKiEKqlUZhMCTDdxG20YmtyykLzh14VgW5QpwnNrQc+7pSFQBYiQSRIEiQLR8vRnfmHMlCRUYHoOzE+embb/ACxTvCedatMgOVKMNJZUQOCbgkx0O/Qgd98Wjk+Aoh7WYrVD3Fgth1imqHeev4nA1qyLpYzHYM2RM9oGXq1+GIg11quumYliWYkrAAMEySdvsnuxV1LkDPPV7WUzCrBv7pztt9PHFuUuMmnFMRpmJAknqoGqbQI3ix2xJq8SXS5UgaRM323BBI2/I6Y0uoBE1VORKo5Z9n36Szit72nTpkKYWGZ9yBqEBQOsGZEd+Hbh/szyFBldlquVIILv1BBFk0jphozHGKbECogcgbuzGBvG/UX8IvNsVZ7QKFGrnmDfqVWlTtqkXL6mCkyTtb+YxzrOG4myw6LQF7Y39+sq8WvTkg59++UeOM8qZCtTZKlSoupgxPvQIMkwNSkRLd3QX7674zynkqOaopSzP6pw/vGqOlgukwGUbtJAkb4W8/Qyun9WzF4EAwb9xOkCY7utoFzjlRGX0wxYN5HfqN47xPr4F9PCXVnzW5HbSB+TE+OBuB/P+Sz+FcO4S6u+Yq5Sox0hAaukrHgHm9hG1jJviBnuAcOenU90ppOFZUDqXVnNhpZb2J67QDfFbZmomsaJKgDexJ3P1wZ4zxkyWFmbumw6AdwxU3lwBCrJsJJ5T3NZallwE96arLvpLBQeo3GG32SZ6gc4adSlTZXETVX3hDCdIUt8MkmY3gdwxV5rEm+DfLHEDSbUGCsGVgT+7qM+NyLYzDDcmGxrIKqJ9Q1eE0HpvTNMGm6lWQDSpUiCNIgRB9N9xj595r9mNTK16qq6tTAL0yZkqSQFsCNQ2J7/ADGHl/beNICU0VgI1uSZNpMCInzxB5jDcVyNSpWqFghmiEVLsBJixcggjY3sbgYN7V5RFVb52ldZrk2oiVKmqmVpRq7RBkiSApEmAQT52nAB/hbzxNHDgpIcMAoLFTY2FhtNyQPXBXgfLNOtlWqVGcOf/bCFLkmF1KTJWe6Pi3xibnEc4ZRv76fmdM5wCnlKdKpWQuG3s66pEjeBA8DgaM7kztQqHtE/F06AiLDErmflgZUGKjOBAlo3iTpKsQRdfnB2ut5dTIifGJ29MNC45yd7D02hirXyjEkUawB6BrD6YzGtetQ1HQW09O0f5YzBlBFixjv+BDeVzdClLZepmNUiRqFOUk/bSSCLGIIscRf7SPvA5PaKwZ6tEmfPEEe7WFAZdfUOGB3WPht8R7jfEypTWTKgdqTvM9es4nJ1EGMC6QR3gcDYDpg9wcVA9OoAHKEaVkCQsk3Pn8/M4i0qagyoXbre/fefC2NSxJbWZ8xYbjosCI71wXxQeQjpk+aRtVpmlfSs05WZgjUAbkx64N1c8wHwrupJ0gGxHUeWK84XT1V6KydOsMe0SIUF9rgXH7R8sPpSkwjVPf8ArG6eAa3ljn8SoRtpVQdQ3jFkqOrYWmJsPS+CD8KqQDpme4g4BcPzT01ldRDGZYkyIMRJMC28R88dFqmbOADcAstiTJMlhPcAYwtKayuSTmMYuGwBNuYeWq9WjpFMrJU6nB0re5MAmIJ6Yg8O9neUQsa1Wo0nVopjSoJHaEsWJFpkwcEstXqBGQO2iDKhjEdRYx8sRsrmlIKsnZYFQQe4W3nuGCrsSo4xBt1kYztPOY81lmpJQpI66NIVy3QAW8ZUXv8APCtU4cptJG997m84zimerI4nSUB+FVC9CIm5GIv9vDrTb0YH74x0uGYMm3eTnaSqnCnVWlzpidlv6gT9emO3B+FZasppV0LAw1jB9G3Hp34iVuZFZCgWpsd9Md+8mPTHFaz027DEOLTAK6TuI1A9BfwwHGMRXhWwTymoMnlGr/pXIUkOjLJJt23d/WGYqdu7uxE5r4omT4alKkpbSq0wagDKRpbUIgXInr1HdYbS4xWKkFlM9QpB/wBWAvO2farSQH7NriLgAADtHvb188c3gvEBItOfXMKxQBtEujXgysiDO/p/TDNmOf8AMOSx92WLTOlrRI31WBDGwwo43mBE/n+WOsVzJwcSxeWOaquZqP79abBKcrCx2iyjUbmW028BhtfjKlY0LcEG5Eg2OxHfiqeW+J+6qMI1KUIPhHanztse/B3/AKjptAGr1U/hOOFxvD2tblc4+U6HDtWVwecaa3EiYVYVYNpJsd9yd/5YQecKj1cyNyRTAEdBLfS+GChxKTaSD0hh9YGAXMFD/wBQJAM0tQB1Xhmt2fLywzgdYtwxPKHxKAVZAkJcw/ZiiJUAXI7rHp1v6L3ktDzGWYsS2hSb/GsDwsTiUmTFrDf/AMWqwG/abqQLeJxqaZuGDDciFpLf8BEWHjjuzlQY6wdwetvzviZVqdokgHrtb5dMcc1TYQW8Y7U+lse5jOKwPZg4U4ziOqbTmdxUSJ92pvG2CR4uopaPdUzNyNLQviO18UeEeuF/K0ldu02kfn5DEr9BpxIqX09CLtH3AkE+HkcZ4Xzh/qPkJ0WqGIhFW/Rennh75f5g93lEpuqe7WoXnVDk7aROwgA6hfcCJnCE2UprJ98TvABEnaJMxtM+mIJqsI7c+TG2BanM1eIx0j3zpxhs4UVRDV6iqoFzYKp7VyVLlYHTS3oSy3FlpJTprSYrSeR241QNKmCOyRYyL+OFfl7lDN5tEqUqNVxqIV4hLTPbMCxBvMDzthirey3OpYe6J6qtUWtImYHyJxOLFqfGd95QQLQMn37MXeduLmoFTQUBepUNx2tRUDYC4AAk74V8s8G5IHWMGOcOD1ctWWnWgNoDQHDWJMXBMfDtgQrU9As2uTJkRHTpOLlbWMyCwaWxGP8ARMk1w1UA7DRNul9ePcLBZe4/T+WMwzUOw9+sRo/+jGDM5ShI0kKkfa3J6EaSDf1xMaorxDKD/ev/AJRifwdsitJKr5X3hax1OWAZbEBDCxsRM2Iwe5d9oFChXAp5SkiswklV1DYWgDSPAGPC5xCCc6VJlihQvmH8xcpcLBA0U6tXp2Kbv8oAj5nGuYyxpk+8RqTdFdXRoEXgkmJPji4eKc31FRiFCwZlOqnqbi5Pz8OqpztxI18rVpiqzVBpNOmSJmQSR1NrdMMAxzMFnU8lxEvl+gP0h2UTpS52ux37tlbuwKzGXpnM5j3qORrMFQTFyWmAel/zBK8FVqeUzJqAq5DCGsbJAsb/ABFsBuGZ6oBVFIqgcxAUtaNlZbgekWHlga93Y+k8+yges94JUCZ6hoLimaqRqsSpIBmIBvI9MWFxrmhMtUCe6qVRpDllKgySy/Cd/h3nrhDGdd81l6lTR2KiAKsgBQ+qNLXAub+N7k4M8+5kvVpFB7rsEEKZkhiRYx+14486hnAMKtitZI7wwnO+XdlQpVRmYKNagCSQNwxtfeMMWVQMh0MhI7UBgSfQdwxTuaqtrpl2BCkR2SIAI6EC3W04JsIMjfvG/wA8TX0qpGI6staN+kbeZxpgkgdq0mJ629MAGy7z8J+WICtqYF9TmRuWYyCI6z0NsGU4yAYYEeIv9N/kDirg/IpGYq1dJwZCzB0L2pE2FjudhEeeDeZz+WqNNOvSM/vAfRoOBvGs/wDqkde1pqKbGNg0jcRbocAW4gP+5lyDuLTMSLyLxP8APB8VV42MnlFq+g7R+yFNVWSNXcRf7sAec8sRSJIiTb5YUc7madvdKUM36bW6H19eu+DWSRqmTapUd30lo1MSLaT1Picc79MaWDls79o3xNeRiKr41Y4NcF4etWpDjsBSTB9BeLXI+WJnE+A5daastRlYtp0xr6SuyqYse/p69aSxeoMRfwP1BHzviRkql8a1FUCFbUepuPvviZmNJclIAJtB2wqw9Jo2hzI1sROLVZzNOwbsqIOx7f8AXHmTViNzby/EYi8SMVULE7DeOjT0Hh3YhpTF2Z0WvB4Yp8xCeaqDVemGJtZBuN+kAiNgJsfIaahsKcX20oP3upve8jHOlxRC0KQdVgsG3QdI8/6YzMZtVWNYgggMvaEjxAIkSLHz6g46M5+YM4tXJJBEQR9kAzpi8b/M4i5jKFSe7cSCJm42mLeONs5VDT2pJI6HYCO4Yme9109Ei1xP3d4F9trYxjiEm+YLpFb6hPqR3+Hl8sdDRW9t4iKin8P5Y5tYkePQA46NWFzJJ3ui+k32joMHFme/owkiD/iU/PHBkjvx77/91e/b+WNWaTtHgP642ZLO5W5uOXyVCnr0hZMDdpdmJP7t/WAO/GnGedqtOq7lmCMRpMfENI279sJuey3u4X9xG/xU0b/dgS9AwJmOkgxfu+X0xy6+CU2GzPPMvZ/CUY7SdzPxNq9Y1GbUWCnyAUAC/r88B8d66ksSLjp5dPpjiRjpqMDEiZtRyZ5jMZjMbBlncL4GtWkqD9WBLdmWk6dRJDHcwNiBtbA7+xqSye2x8SB6woB+uHDlusqFQRpKqZYxpMLBPnA2ve2AHEaQVypkkHZQfS8AbeOObryoZJY6FWKtImY4rUY7jaNpkbQdU441+IVHsXJF7bA+JCwDjeqkAnQbCTJH3CfvxAr8WSmZIv3R/O2CRXfeDkCXjwbieXCimcvSFhAWmgItEEd/j54B+0rh+Ur5aq4pxWoIWDqFAAAJ0NIOpT3dJMHeULl/nlzmKauBDbbTN9IOkWG9t/vw480qv6FWGoLqpHsxcmJveTHfGLCYkiVDl6oD0yCSQ6kA7fEOhPh3YZ+fKbVGo6gqn9YJA0zZSAR6HpiJy5ygc00++SmqkSdLFpvsBYG3f88WTxjlOjmqa669YlCSDM3YQfiXaPHCnYage0pSlzWdpSdbIFV1Tt0j+RP1jBUv+fPDmvsgeoYTN00pHbWCX7j2QAvl2/ljtxH2P5imCUrZdx0lih+RBH+bAW+YAiZSwrJBMRCxjskAiTeY+EztcWxp+lnRqKmI+Je0LHqRtMG33Y3rIabsGEFSQQe8Egi3rjvwWkWpgBogmLePfY9cbSMjEK5d8yLVzLGigPwFg0aQTctG9ouLEY5Ckq79kzY6CLeauDcHouCHG6DLTliCNS9fHuxrTz/ZG7WBt3QB0M94viltuUl+sGtUMfFsLSxjrFqixAvseowV4ZxakOH1KJaKhLECDcGIgxHQ4416yRCqAZG4jr0K3+Z78BKPxC0ycJsQWDB6HMwHSYx8Ao+7pMdBdqo3C6tCCxIUGdVzeLW78a8cztICmaDFiNWpCDKmI1Ge+fLG6Z0pTQ2krAAaSpQkBiN1liT46fHAvOZxm0h2LBQY1M0j4ftAExbY2xRFjnItTPIx+GAAbWN4AG+wt/LvGxNDueY9J+c+vlbHhlh8TGDeCr77QJBNzjx0AsQndcFD49w8L4ybOnCswtOoxOxUgGD1Ig7T0w9ZXkNMwlOtVqxqUEKp09k3ElkN7/1wpctcuVM5XalS0KQpYlm7KqCATIBLXI+EE3xdmS4Fk6dJBUzDyigEKIFhAAhT3d+JLE8+ofeE5YJhecTKXsuoAyPfHyem3h0UGMcW9l1DSFFeopmTrQjw3VTt5dflZVJMoLUkLnaWdwJ8fLqI64i8y8XWiqhAFGoEiN1YNpg+YBj94XPQ2wFJz/MRqtQajj9pTHNfIr5VdagvT2LzME7dAQD39+FfML2vl92Lr5gzlSvTKU0NRiAQiiSxkGABcmxwhZ6gqGK+UameupWQ/UKcKF5HIEjvLaV8VNWwMW+GUwWM39Y2DN16W2/HE6pRUz2DaLDVtMTt4+VsDslAJJjrHmQIO/icTWosRPQ7HSYnrfYm35visxInL3dPrI27vxGI2aRI7HeBsOs9Qcdqjt1MR0IP/wBfL5Y4hzrUiNRcG+1tMTPSTjZkdeceF0qVFNCfrHZacAbgXJEXDdkCR+1ebQAPH6bLpdCBAGkQRus9QQIUAdYAEjccOI1Xeqpaq9RoliNRKkkqViPDYWviP+nGw1K6qRAdfCPOADt+SnhazXWATkx/EuHsyJ1JpVKqWCqxLPcCBJMXaB2R+0BJ6Y3zfBVClkqq0bKJY7tsQL2AvETN7XjtSDg6aXaH7DEgX/ZMnYYglSNwRimTzyB3DGYzGYGeli8k8yK2Z11WZ0UqNrDVInT9raNj4Xwyc8MDmQ1j2NMjvBO/jBUemJ3BnytNjSyuSoUdUgu5LkAA3LMT2t48SMR+OKrU5ZZg6r9Nx+Iwi5ErqCKMRodrLC7HMU00nUs6jBFiOsiT4eX9cKPFslUBAYE+IBuPz54tLIfrMrVphIE61OmNRUTZovEEW21eOFriFDWmkb7jz7vXb1GBoYBYTjJiZk2ai6uSFKnUDYm09Nvni7sh7PP0hVOZz1R1AuqqKdov2rg28AfHFKHhdSrWFKmAWedMkL0JN2IHQ4+gGOqSVaVUBR3jy9LR0I7pw5mAEEDM1yPImRouwyr1KbOAWUnWoCz2jqgi7R8W9gMMScuUVWWZoi5LQIF5sB3YCU2q5emzt2DUNuyC06YWQdouRJ6m0m++Y4hUFI6nZgBqJY7ix+XSPWe9WtTuRvDNjgaQ20MZfJZcFgHUBOmqQPE6je89Yxz4lxg6SlH7I0ybdq1ugEf0tgZSKwGEdoCTJvbsbTva/gMSKC6VgCCxJ7yWN484vhbNjYDEWR1MUuKex0Zhmq08zpaozMwZJWWJJhlIIvPQ468G9mWX0APrpkQZ/SKb6zu2yBVWOsz4dS/ZY+7SCeu1vl59fniTTzVM2HrgfFWs46zdTMJDbg2XWitM00FICApUMsb3kEEneTc+JxW3NvItPPhRk6NDLqHJat7sLqADCAEFwWHl1J6Ys/PVKar2gpnpG/piHlOOLJ1akCmIgFSBYaYEqNrefdhy8QrNgnEDQcZlHZr2T8RpIWRUrKCLUqhkjwDgT5C+FThuXdK4FSm4KsAUIKnVuAQwsbdRj6P45zilKyKGYidW6i8C43PWOmKYzXE2rcSepudVNDJ27SqNMbXZu+ADG+G61ztM0meVeUM2yL+oaZMktTG9zfVe538BtiBnOTc8I00WAAMlGUnvggNJNhsO7uGLR1Fbjz/HChXzLXlmPmT67nHMPHWdh79ZWOHXvEDPcOq0j+tRlJ/bQj6kX9DgtyXwT9Lr+7YH3SKXeGYCARAPdqYgWjrGPeYc8YUAmxJNz3D6xho9lWcIevKMVZVGuAVBUkwWGxMyPI4sNrGnVyMnICtiM6cRyuSREXK06a7FlTU4JIN2Y6iJj7XQDuxlFkrQyVBqidIm0/xQRI87db458aenVZI7W5gdY3Hz+7AXN0Wp1RHWI9LdwxzlLjcHMG25VXlD9LK1lqDU1NUvCybiIuum/wDwBjfnjMTljpNz7oEzv2p0k7RM/wDFsCnqMzgSZi5k/feBgjxTIB6VIEwigkkdSTsAZ7pPpilH8p1RXiqy5mvA6oorSqswlWX6MJ9Nxi1nrK1pkfTFGNQauwy6AldQgKsmJFyCYiO+AMWKeJMDj1NmgYMorUOuVmcX9k/DsxJOXFNj9qiTTP8AhHY/y4T+L+wgyxy+aNxASqth3DUnQdOx0GHenxthiRR4+SYM/nzBw8XCaajKR4h7Gs/SO9FrSCKpFh/EoIwn5zhdalUC1RBtuZAB2Npt1x9AcY4mSHmdTkX6Bdo/DyxW/NbKaLuR2kCwZgzJC37hqY4ctgO0wJE3JZU1HaC0zA0m8Xk7iQAL+eO+YyVROyXtazbd4vJXaOv3YYfZzyVUz3vTTdU90n2pgs/SwMDQlz01CxuMGc/7OM/R+xTe4+CqvzAqFZv5Hz6MG0DnK8cQO3RH8Skj5QY+mIzZlgRBJiwDCYHkZww8QyTZep7uvRNF4FjK2aSDI7MEg3BO3pjbiHK+Y9ytcZeqaTAkNoLKe4hlm3WW3HlgszMRbfNkmdKX/dGMxNynAalRA6xBn6Ej8MZgDao6z2DLJXilGlGmurzc6gV3vEgHyiDjXM0igqPTJ1QWI3BIMgkdD4iDe5OFXP5cgkQcNnBFasgLEBoIIgi8x919t8V/+Sr0orLy3kvANktq5x2z+bavl3ir8SE02AAuR2QbS0+BG+Kozq5hBJC1U7xII3+u3y6YfuFhv0ShAn9UljvqAWPCbN6x44AcQy511V6amt4H/kHHMrsySJ0WTAyIp8I4ytPiOXrVB7sBu0B2jLAqSANpLTB78XFw3iwFWVjXpIlrm24uLCO4k+OKM4pkvd5in3a1jykf8YtenUINjBnHrWxjEfRULA2Y7VOIrUXTUS37pP3T+OMXheWqACEPg8/7rYD5NyyKSbx+MfhjuX8/vwnxO4zJmrwcQ0/AFF9TAeYiPUQBjg+eSkITtt+035vgac0AplhpFzJsPG+2OFV5E3C95EE+QP3mPAMMDZZt5RBC77yTRqe8Y1HYllsvdt4eeNDm4Pd+Pljhw2sCrRbtR8gN8d0MNJAJHTz78cewMWyZYgAE2q12ZRE3mLT5YF8LRjmzRd1QFDVYiOydSqFluyZljtaPG0vPZwKCYC+H02GBfCeEF3/SqoGtgUTedE6iT0gmCJv6YdQctPHlGmrwfJAMWUVWM/ESwk+UKPMXxQPMvCqmXzdWjLGXDqwMEqTqWP3gSBbqtumLvnC9zRwDL5kBq/ZdYCvJBA3gx4ib9fM46qXBTkiKavI2mvLiGvlKTdqTTUFiS2piCGJME7ibWv4Y1GTy6p2suxbfU7uB6gQJjpNsccq1fJIlOkpr01QjVILRJaYG+57sROK8fFVVYLUJ20MCCCOpN1IvI0/LuHSmdQnvNjETubkCqVVRJqTYmRAYQCb9Yi+HTkB2pcNpbgu1R/8AMUv6JhOzmRZ7sQL77ATE7mJ9Zth04XVVctQVTKhBHkb/AI4DiLAUCr3kzoQN4SqZmdwp8wDji1Gkx7SfIkfjH0xwNXHuvE4z0k5UHnGDIJl1BYIS4HUz+Rhe4/xEuTJxMyVbtYXeYMxpY48Cx2MHR2hnkmq6++dTElVJmNgxue7tdxwfeBu0ecf84XeW+EpUy6HWysxZmkagL6RAHw9lRc9/lhk/R1QDtKBEAFgthYC8TbxOKlUkToU+VQJprWYJ0/xA/gdX+XG1YCmQZDCfs/eQYjr8sQ6wrliKajTa4Aa3QkjVaLxA8+uNeLMRTM7kQBO3QmOm/j52xukdo3PYwdmc0XDsfQdwBnFXc35xvetTnsyGj0xZM9kjvBxUvMWb95XcjodM98WwfDHLbz1mynEs72T8TqZfL61AAquZEbhYQGe+QLbXnFktzG4INiCOnUi8b9RPy6ThM9mPDS3DqMgWLMJHUsxHrEfMYaqnDGiBAiIjpFxgWuZWIBiQq43le89Fs3xijl4Gg0lD7yEl2Yzc/CbeLDFpZDO5VUVbIEUKpNgFEKIINhcD5YR8lwCoM5mq7oyh1SnTnfQAC2xP2rf3fXEisHUR2tutx8vl+RhwvBM94eZYZFI3IpE95An1kTjMVrU4zVBjfHmHeIvaZ4RiDmcuBJjw3P4YK8qZkhmRQIEuL36Ax/zjrmKNByFY6GNxeJ9dvxxunB1osGSdQESSdjvON4n/AMpU9ekqffrFUcBZW+ciN3A8xNMoVK+7YpfqLOD4CHA8wcA+Y6jUs0I+GooMG41DszHko+mCXL2aaorq3SPkZ9OmInNWSZssWNnpMGBB6A/iCD5jHMV9ww5S0ptiJnNVMsq6VWQSQYuNjA6RIJv34KcucwVK1LU4UtqYGBGx7hbYjEPiR1Um67ERv3xHiJxE5MaPfIbQ4YeREf7cUcTkV5HSbwzEPjvLS4FVFSlIlSCQYPrPcbHu6YIFT4fd9P64TcnxF6UlGi9xuD6Y6Zb2jIMx+j1qRViSFdDKkATdTcGO4tiWqzWPmJt1RDZ7xwCCQSBI2kbeXdiBxfMhVuYn5nEnK55KolHDeRuPQ3GF/jWYSkrFz495ONc7bRGk6sdZnAeM9s0tBgywaRPTcH02OGKnW1TG/dt9MJHKNZnzlYOoULSBAkE9poudvsmw+Zw4NlBB3k/mMRMCDKMY2MzMRqWwI1AQdrmIPhifm+JJTTtI5AJ+FgTee8DvjuAAjASplCXUF2gGd+6/XyxNq09R0qwXu1g/7bAeQxXwhwDCanUMiTuE+6dAzK4LyQSZIHSB8It4T5YGc45RBSUrpLF76ViwB3Prt/zjfJVNBVSjmIAYQQfHsiY8G78QOM9jSA7HU9lNxMMTM72GxOKbGGggCK8J0cExa2NiR4jElMyT8YWp/GJ+u4Hke/G2ZoaiSDpPgNQ+TSfkRiOKFQH/ALbePaT52f6fLEAzKDiQuaoqUwAgVRBCjYHvv953xpyvx33kUNCTTTeYlQQAIg3v4bYh8w52qS6BQioNJYMTLWPZJAhYPdPlgfyTR0vVbbsgfOSfuGKa68rvIbnxuI6sG/8AE5/gvA+eI7VDqA+HxfsjykxfGtLPuuxxOo8bbqAfMY0VbbyI3DOwm2WLCD0B3nCzznmRSeTcyQqzv4nwGGXiGbX3L6EVGiQy2P0xVXF8w71C1RmY97GTgq6PNkmEtgPLnLk5DFV8hRdkMMGIIWBGt4i5JHp88EM5w1C+pzBNt4J8O/0Axx5SZ6GSy6K0fq0JEDcgE7+JwYXjVTrpbzH8owZKGWqGxIdGmvQRGwMi37qnYegxyzHD9dQz2iSpiPsgGAd5uSfScE14os3pL4kW/DHZeM0kMimST5DoTv6R643ynrPHV2lV85Z1qVdtDFFRQCF/a3Jjabx6YTspw2lWcKG7TGFUggydr7YOcz1izVWbc62J85Jx29lXChXzTVLEUVn+80qv01n0wsZwWEpyFG8tXlektDK0qQEBR+J/CMF/0wYCVQVtEAY4HNHHJs4h1bEUKgd4wmqp64WuY85FVFHUf1+6cdBnDgHzEzlwym6j8+WG0Xl2wZ7Rp3m4zxFtDfIH8ce4Rf8ArYG5FSfBhGMx0sHtPb9prxAipRpVDeY6d4n7wcaZHj9SlAnUv7LdPI7j6jwxy4fU15IjqhI+Rn7jiP7rWQBA7K72knSvzJIufU4YihlKkcjMtJV9Q6xz4NzGhaaZ0uRBVuvl3+hnB5+JLUUq4iVZSRtcRtuPrio3PfifkuaKtKzfrFHee16H+c+mEvwzL/xn0mrcrfH+8752s6jR4xPlcfmOnjiVwtNNeRtUQkeYIMel8d8zVTNU6bLIDsJIAkAz9Zi48caJwd6TqysWRJIXzBBvv164WeIzWUfYxwpw4ZYeUWwm8yH3edo1OhK/fpP0XDVl88DbY9xscLXPdGUpv3Ej7o+84n4b/kAPXaPuB057bxlpyplSQRsQYI9cc84pdW1EksDcmSfXGmVzGtEb9pQ3zAP447U3kepGIjqG0r2O8i5LMVFz+UemxUVKbB42YKC8MOt2xYC8TFtXZ8tvUbj0nCBynL55VNxQWpHqAv3EYfauXB8MWHZVHy/J/E51vxmenMJrS6xe+obwYHrIxMZMKvH8jCSD+ZwPy+dqU40Oy+ANj5g2PyxqXrX5SI6lSy5EdtMGRbFf8zVPdZ8VKhOkMGPWxXu8JjB7Lc2OLVEDjvXsn5XB+mF/n7O06gFRJPZgyIgjv6bEbEzikWq4wpjTkA5EJ0OJU2VW1ABhIJkSPXEgrOA2TolaVBTIPu1keO+3riclNhsYHd+EYlLAHEn0yBzFSlSfI+p6/PA/knJllrECe1HyAn78TOYazmkQOyYgkEzHd4YHezfOVA9WnP6tRqgj7RtvvcLtimo+QsJDeo5GHKlIg4wDBqqKbbyp+Y/PpjmOHBrqQR4XOHDiB1kBo7QdUMow8MIGfyRLkHqY+dsWieGGCPwwjZzMUzxCjTLRTWoodhcagRA8V1RPr3YJbdRwsKurTuZbNNIRR3CMZONybDGuoYVOmOU1x5UNjjeMcqxsfLGGbKk5vzRQ1CNySB6yD9CcOPsuyPuMiH+1WYuf4R2UH0J/vYT+eMsWdUX4nqCPXsj6k/LFlUUWkiU1+FFCDyUAD7sBa2KQO5mFdVn0k1s4cc2zYO4HpbEJ6uOTVcRDJ5xumEQFOxj64zOZIGm5kEhT9xwNGYxzzfECKb3+y33HDKgqtnEBge8pT3p78ZjU48x3cCJyY18Ebt16fQ3+cj8RiKuaXTpgho0lpsIMiAB4Dr34zGYnp+I+n2hcRyX1m+YqghiRN2YXI6op+s7jAp3vjMZimSQ/y5U1Zcr+yxHp+Wx34BxyoXZHOvSAQTv3G/XpvjMZjlOoLWAzrVnypGJfd1Qe8b22n89MC+PcHZqenV2dUib9Db64zGYgya2yscdxibcLOimtM7qI9BcfTBCMZjMBZ8We8evIQAeZHyObqMihhUUSDbvMg9D6EeGLUGYH2rddp/r9MZjMXuo8ND3E5tnxkSBxoA0jGF51xmMxBcMNKuG+EyORf1xA5iScvU8vxGMxmPVH/wBi/USh/hM6cp8YqZmmzVApamVUMLEiOvSfGMHKNa15HncfT+WPcZi69QLCBOfWcrI3GKA92xJsBOAXs8u2YaLdkD/NjMZg6xhG9JJxUbica6AemMxmMxIJz4iD7pgCRa4k4r/h+XnPUV/+RT8jq/DHmMwdPX6GGu5Euf3UbW8sedrvB9B/zjMZgp05q1aNx8j+B/ngZxTmGnRB1h5NoAB/3AdcZjMAzYhAZibwsjOZ1XYQqNrC72QHTPedbKT64bq9S/UYzGYTedwJq85HNZuhB87fd/LHNsxHxdn6/d/LGYzC+QzD64mrVuuB/Eq/6t/4W+449xmHKN4JlV49xmMx2ZLP/9k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data:image/jpeg;base64,/9j/4AAQSkZJRgABAQAAAQABAAD/2wCEAAkGBhQSERUUExQWFRUWGR0YGRgYGRwcHRwZHSAcGhsaHBscHyYgHBkjHBgaHy8iJCcpLCwsGh8xNTAqNSYrLCkBCQoKDgwOGg8PGi8kHyQsLCwvLC8sLywsLCwwLCwsLCwsLCwsLCosLCwsLCksLCwsLCwsLCwsLCwpLCwsLCwsLP/AABEIALcBEwMBIgACEQEDEQH/xAAcAAACAgMBAQAAAAAAAAAAAAAFBgQHAAIDAQj/xABFEAACAQIEAwUFBAcHAwQDAAABAhEDIQAEEjEFBkEiUWFxgQcTMpGhQrHB8BQjUmJy0eEVgpKissLxFkNTJDNj0jRU4v/EABkBAAMBAQEAAAAAAAAAAAAAAAIDBAEFAP/EADERAAICAQIEBAUFAAIDAAAAAAECAAMREiEEMUFREyKB8DJhcbHBFJGh0eEzQgUjYv/aAAwDAQACEQMRAD8AsPK+0bKOQJqKT0KfyJwxUcwHVWW4YBh5ESPocVHxrlJcuFrJYowNrWuOniRiwuWc1qy1O+wK/wCElfuXHHS5i2ky+6lAgdM88Q9rxwrcSpIdL1KanuZlB+ROObv44r/nBg2bUOJVgoI2mSBuPLHrrjWBgdYqikWNgmWNTzFJtmpt5FTj2pkabbop/ug4rFuBU7RTdRBkBvKDN9r/ADxr/ZOn4TVHmwP4YWbSedYPr/kf+nXo5/b/AGWHU5dy5v7pB4gR92PF4FTHwtVX+GrUH01RitM7mczRRmSpV7IJA1v0E9Gw98ncSarlVZ2LMCQSTJ6Hf1wKaGbGjEy2t0XUHyIS/stx8OYrDzKt/qU4w5bMDauD/HTU/wCnThd5u5krUatNKLBdQvKgyZ8QcCf+r8+P/G39z+UYLxVBIGrb5n+55aLGUNtv9P6jXmMjVb4qeUqfxUiPxbEV+X0b4shQP8FQr9NI+/AIc+5sfFQpny1D/fg/yfzcc6jsUCaGAiTf4h18VxikOcEn1A/Imstta6tvQ/0YMzfIGSf4slVU/usjfexP0wIznsnyDf8A7FLzpsf9FsOHG+cky1QI1NmJXVII6kjaPDERfaRQ606g/wAP4kYPWi7av4P4IngLmGdOf2P3zK/z3sXy5+DOqsf+Ts23+0DgBmfZBWpsGpV6NaCDCHVMGemL04XxyjnKRendZK3jfwgkYl0qahQANsabLeSke/rn7xesA+Zd/wBvtifPeX9k+Yr1nZpQEliNJMAnwkn5YYeHexmhs9eq7DdUpP8Ae2gYt2mgVifDCnz/AM9Nw1abpTV/eEgzNiIj7QtfAiy3YE+/TEPUrN5V9+uZEyPsjyi/9iq5/wDkdAPl2zg/leR6NMdjLUE82dvoNIxWmc9sHEirMtHQoEk6VEAb/EGNv59xwOzfO/F3RnNTQoBPx6ZiTbQQDYW78O8Etzz64/OTPamH/YD6Z/G0uulwDTt7pP4KCj6tqx5mTTT/AN3NlfOqlP8A06cfPXF+ZcycvQqGsxNTVqLQ23drmNjjlkqhqJqq5tqcgWVoMtsYWDpE38UZfEAlJYbcvqftia4wcM2/PkPvmXxV4jw8fFXWp/eer92rHB+deG0gY2G5FMiPPVEeuKD44lNVABqljBmozm0KTE2mSRfoOpxrwb/8bND90fc+PPwwrGrA6dO5x3nq9LtoJPXr8vpLtzHtkyCfCCfWmPuZj9MCc17e6I+CjPmzfgg+/FR8GrUACK0XM3BOw7ItsCxknuUC849p5+ioYaZ7bEAAXEjSCTsAoa+8tsdxUKB3+0nLL2/k/wCSxM17fqv2KSD+6T99T8MRc/7X88KauGUajEBEEb9Sp7sV3xnPLVcMilVAgT4eXz9cS8+f/T0RYev8X88eesAqO5jKyCG2Gw984dq+0jidVSwqVdI6qSB4/BpmJG20jAzNcX4hUZVdqhZ5gMzE23JDMYAmL9QRuCMQMnmKqoDEos7sAYsIEzA7MRHVu/G9WrUDCprpKyh4AabsXJgX7XbsPAThwqTtFeI3vAnSplMyAzPUCBQxIBWYUCSAviyrcgywtYx05fqsdRZmbbck9T3+WIfEcy8ENUQggmAhEnUrMNhBLAE9Oz02xK4EIpE9/wD/AFhXEIorOBH8M7NaMkwJmhfc7A3PUicEc1w2mi9LmpEt0WQnzOk+XnjkuT95UYQ5hFgIATOkAb7CYxvX4eqhexUEkC7J2p/Zubn6XPlUOUjPMz2quWViCCSDFhb/AFDGY4vTpAke7qWt8S7j0xmCmT6T5jyurL1B+6T8r/hiJyHnJy5H7Ln6qrfeWwMyvtLymaqChTFaap0KzUwEkyBfVIkiBbfuwC5d5vTKPUp1ErNMMPdoGAEsDJLDvX5Y4pQi0bdJ0VIak/US1ncxscV9z9mQlWk56Sf8Jn/dgHms8MnxevUZatRVcGz7e+SwAeooK62N9gANsGeZkOepJ+jguwhiALqG7+kypEAm4OPXgED0nuFBD5m3MHtFoZPMNRqUnYKFJZCv2hIENHQjr1wa5a5io56k1WiH0qxQ61A7QAJiCQRDC84QuY+VqVZjmauZNLXpJ10amkFUFPTrHiN4+eD/ALPq+WyuWOXp5gVmDPVYojmx0iSNNgAFBO2Gt4YTOd4vw7AeUL828Sp5egWqBoaUGldVyrG/cIU3wN9l/N9KrryyklxNXpGnsIeszJHTHLnHiGXzVH3PvgjCopujmIlSI09zHFa5DiT5DMvVoVNTgMhLUyV0SB3wZKC+1seprSzJB3nrGdF0sNjLW56rRXoN+9+K4Zlyq92K0znHjnMnRqllLh2DkKVAMnTIE6ZUKR34cjztlRc1D/gf/wCuJtldgT1lJVmrTSJ14jxvK0aoo1XVHYBgGBggkgdqImVNicRuQz7uvm6e0Nt/ecfjgTns7w3N1RXZmNSmVMjWLKZAZSI0zI2G/iMcuH8xUqGZr1maUqbaQZmQ32oUdftYI4Zl08xzghWCNr2z/cP8xOP7Rys7MCpnzP8A9sEGzNDVoK3JA2HUx34QeOc80K9Wk6q4NIlolSSAVY2QsJAUn4x5Yi5znXWXq0xUUUSgZXCKZ95qa8mxUgX2i25wi+u5WGkcz/kwMrKu/ISxOSqIpCugiPeagB0DaredsMoqYrLl7m/3dCvnHDvTbTpRdJZQHanpmQGJYjxOoYIp7TEOYpUBl6g94aUMzKIFUI0kQZ064IB3U4fQrlBnmM5/MRdu+e+I65irAnFVe2Krqy1PwdvuU4snN1pQ4qr2lZpWoadayH21Cbr3TPTBDdgfnG0gff7RIzPFHcFWzLFdMnShie7p3m+IOcPZl6lXVEQykCbSoJO3p0GOvuAiQMzAYAlQG6jrEz3emOmX4eKwJ987AGLzv6+eOhqCjJk6oznA3M6cQT/0NDwJ+pOMybPRVlRlaYf4Kpki22kTAHWB2+vRg4dyzVzNOlSoKWNOHMkIQoLGdRIAJkAXF4xtxPlitlKs1EqCJhy7MpmNQDTBIm47xhFNgAP1P3lN9RJHfSP4EXM1lqldzLFzOrs0XkkkggW2kG5+sWzhdB0pZhWGk6SGBFwdJIHhvg3lKv6xTcsLhYmT3bEDzO0HeIxtVyke9WFlw5Bn4okFj3Afz7sM4lgK/qftA4RS1u3T85irw3PIkKwN5BICbHTEFgY2Mny8cTMxnoGrWGZWGzreCYIVViIYiSe890MGS5PzXu1X9DPaVDqZD9onSZtE+J84x3r+z/NKjMaNMAByZYfYBJPx7WsevTBeMM4xB/TtjmP3H9xJzPEDUp6dLGDIOomPJQI2x195TrVKVOqxSmggkC5PUSbL3SdomDtjzIcGr5oa0VY1aZsO0F1Rt1HzOJ9XlFg597maC2BYkmRMgWIFtQCz+9aYMU6OR7STXzHecM/wWvkxT1wwZBWKrBemDY6pUlR2gJ+Ek2uMcFzpbVoNVhMjtqIsAdUdSJGNslxisqnLpJZ4pLF3XtfAhHQkmw6sYIlgzplPZNVpAK2Ypo2gvUgMdJEWtZlv8QMCDvgWOPrCRcnBMRszk3q9pVIjfU+rfzwVyFApQIO4B+5v54mjlfOw59zWARQ7SGWFMwe1E7Gwk2OPOC5A1KqUPtVImTsGE9f3SOvXEV9hK4M6NFARtWYFr8EqszMux7p2AAvAxIThNXXIpJdZC6CRpF9QBuRa7d2PoV+HBVqlWVYpimNKL8UsYNxqQ6xpptA8LgYlnLKrlgx7NKIGkFZ1MTJAIEAdk2G8bwzxWkOlZ89UOX80yhko6lOxWixX0IMR5Y8x9H5LKEU0HbsoG4ExaYWwB3gfTGYIO59/5MysobL5TMZKuhp0azOrBoI1ITELJUAQJ/aERiFnc572s4MK2+oHskOekajFvS+MbmCtXVqQ1JUBRfjKsSbki3Z2vfZuuBOWy7A6mVxYKSzhmncWIUgbWv64FaifM3MRvi4yo5GM/FK1XPOalRUFbRpKqxWVBYiRBixPXaMMvK/Bc4B+rrUkVCoIBqN0FtJUBjG4JgwJ2wB4Nm6jSUdEYjSQyzZdr95G8WxLqcTzC5bXTrMGSsS4ATu0km0gEbTv9cJVQWwenvaKPEuhOPtzjzncu2sI2kJUXtUgCUM6pjti9yDI7UA+e2W4TSy1OmaC0lqMxcVFp9orI7JOskpdbTFh6LOWr1MwoqGqaqgASK3uypInSVSnbtWuT0OMzeRrVAi0tIi66q9RoLG8jQsTudpnGP8A9s9eXKe/U2NsTtDzcHytSsff5ZmfTqCrrZXQRL0tBBAGr4DMbCLTVXO3D0p56ulBZo6gU0uY0sqvAltu3P5OLi4RwbNnLhPeUQZgwHMEXBDaVIHjBN9zvhL595JzlP3ucc0GBKa1pCoIEBNenTfYTHfPQ4dQjITtt6RlzBsbyN7P+FU2yZqFjTcVHRgwDU3FnFNtTAAkGBqMExcETiw8pkcqaYDZSlrsBFJCJMQWAJCwSJEm19sUnyxzPWy+tqOhdTdpngnSwGpe3YjsjpgjV50zAgLmKaib/BtMiOwfwwiwabCVG5ligvUOe3v1EsjN8My7qriilJpMFUNI2tBWO0dUkT9Ruic88BzFXNp7hEYFFRn7NMB/2WDFRq0FJgCd4EwBz881tRL5xmAkLe4BPQx4fdiPmud2ZSv6TWBPUM34MMeDMGyq7+v9Rr1q9eGIGPnGXlX2Q5lqlOtmKlH3LKTpWSzI6EC2jTMMDcmMR+ceWXyZL1Xqe7L6Z7ID2YrNiSCEazElRBO84V35tCgAvVYAD7VthFpt5Yi5zjHvAjKCCrSCwJmx/ZF/z0weHscal27yfQtdZKuCe3+ybluMK1dlWstOlHZ1OQuq37p3N9sW1y9xbLZhFNM0qrJAbSVZlO2ozB0kgkfccUPU4geopncbER0tIth19kGfoUqmZNd0S1PTNxIZrix2JF/Hxw/wFTzCSG9rNjLS4tVD06lOIDIybjqI6bWbrB8MU5laqih7xMqgAVSzkoqmYBtdrk2m8Ce8mwuaOYaPu0NF0cVGKFiSNxGoNbu3gifPFRV8tVp66Q1lAzLbVpaG3gWIMA9Rg+H5tF2nYSdx/g/uwzNUohpH6pCTBuDe0XBOkgRMdMb8rZ+itCqrioaoqBqYUgKQVhlbqLqlx0m4wKNAhbqRufhj6x+OOHDm7ZgdxjywziBqQgw+FbTaDLk5Y5ppZOhp0I9VjrqOaqqWboANJhFFlEwLnvjOP8+Ua9N6VSmulwFYpXAYAMGGmRuCN/HfriqMzxDQPgHz/pjoufFoCyfHHPwwAwPtL2rrLEs2/wBDGmhmuHrUtSdgB2Pe5gnSYbWzBRD20kC20C5xL4FxDL1nrZjNmifeqKaU2cropAwAApETp8fIycJ2fougBemUkGCwZReRaYExiImf0qANJgd/r0wZBOPfvpMRUXIBx85d1TnvKqOw2XtGkdoCwgbKw7IiAFA674Eca9oFL3FRUNAk0mQACoT2gdUH3YEmZM2tiq6uedDFQBG6qZtjhW4jIIkXB78GNWeUApUB8UIZHJIaSDSJYCexmHkxJspCH4dUfu+GO1Thk0wtRGWYLaaKUyNK/aZ2k3ETABN5OB61maksUQYEai9VrxAIEwDcG3XA/wDstyevqG/ljoZnMxDvLfHP0dqhy5ZVJpsutVZgyhgGmIUyzXHQx34ZH9pObM9sXEN2B2t95O9ztGEThtY09cEGCJJH5i564l/2we9Pl/XENpfVsJdSlJQFs5jLV59r1mKVKrBHPbCqo7NtUAbGFwN4XzA6VauYUlarPKkQdIMk72mygeWAv9oCZmn/AIRjl+m6J0wRa5wDIW6e8x1ZRBpz3z+0dn9oecM/r6l/BPz0xGPO2aN/f1bbdoCOlo29MK39p2+Jfljw8S8V+WPaW7TMU9zGledMyP8AvVP8QxmFM5/xX5YzG6W7T2KfnGXlbiAiualJGJQhHCSQbjSNgDDA2BPZxCyZqVamgqyamnW0GCYmRI3I8d8SuHZ01WLaEWwGmmANpklRcbgSd48MeVc09M1GpsVdYYR3QSY8rYYGPiFJIFGgPD3C+UMympwNaDtExELcd8EEdzHbrgpwGohSorCddmEbEHfy/Pfiv149WZlNSq+86pJI8d/uweyHEj700y16gsVm7iDMkbbj+eMKaWz3iTg74hrJZqhlWcKoJJIljUJI7oVwux7vXBfh3MQqfqxpSdgAQZiJ7RJnY4D8Dp/qACbqzA+B1SfvNsEatIlwBEsVC+dtp8cc59mzK6FQoCF6SVluLVlYLTrOkm8Qbnr2gesR3dIx2etWcw+YrOOoLsAfMKQDgfVy9QsCqC3cwvBtbBNveHZAP4nj/SrYW1hOwbaUBAN8byu/aTwwipSdRuhBA3sZB/zYWyhIiFifiCAmN5nXttvizOZsnKI9QxoJACHfUBuWKwOwPr32rRso0tp0EBmW4j4TvvAnffHT4SwFNPaTXofixGPkXlGhnXqnMsy+70ALSKr8Qax1Ax8Bw61eF8MyoAp0lcr2T78CrfqQApg9IAA64XODctHJUadUVi36QqMVCABYXUAG1Et/7hHTb5bZipee++Lq1Fi6gZPuNjGanzJRF1VEiIC0yLdb6QNpAFunS4rvmzga0kWvTqvUV6hkMmkjUDG1Qk7EHbeb4N1H7Dfn874CcezB/RY/ZqKfv/HBGkAZg6ukVxmWAjSR5F7f5owd5RotU9+BTVjFMks0RDFjuwmYjriI1WST2WubmOnocP3AuUqFLJ1M1Uasaj0GqKiEKqlUZhMCTDdxG20YmtyykLzh14VgW5QpwnNrQc+7pSFQBYiQSRIEiQLR8vRnfmHMlCRUYHoOzE+embb/ACxTvCedatMgOVKMNJZUQOCbgkx0O/Qgd98Wjk+Aoh7WYrVD3Fgth1imqHeev4nA1qyLpYzHYM2RM9oGXq1+GIg11quumYliWYkrAAMEySdvsnuxV1LkDPPV7WUzCrBv7pztt9PHFuUuMmnFMRpmJAknqoGqbQI3ix2xJq8SXS5UgaRM323BBI2/I6Y0uoBE1VORKo5Z9n36Szit72nTpkKYWGZ9yBqEBQOsGZEd+Hbh/szyFBldlquVIILv1BBFk0jphozHGKbECogcgbuzGBvG/UX8IvNsVZ7QKFGrnmDfqVWlTtqkXL6mCkyTtb+YxzrOG4myw6LQF7Y39+sq8WvTkg59++UeOM8qZCtTZKlSoupgxPvQIMkwNSkRLd3QX7674zynkqOaopSzP6pw/vGqOlgukwGUbtJAkb4W8/Qyun9WzF4EAwb9xOkCY7utoFzjlRGX0wxYN5HfqN47xPr4F9PCXVnzW5HbSB+TE+OBuB/P+Sz+FcO4S6u+Yq5Sox0hAaukrHgHm9hG1jJviBnuAcOenU90ppOFZUDqXVnNhpZb2J67QDfFbZmomsaJKgDexJ3P1wZ4zxkyWFmbumw6AdwxU3lwBCrJsJJ5T3NZallwE96arLvpLBQeo3GG32SZ6gc4adSlTZXETVX3hDCdIUt8MkmY3gdwxV5rEm+DfLHEDSbUGCsGVgT+7qM+NyLYzDDcmGxrIKqJ9Q1eE0HpvTNMGm6lWQDSpUiCNIgRB9N9xj595r9mNTK16qq6tTAL0yZkqSQFsCNQ2J7/ADGHl/beNICU0VgI1uSZNpMCInzxB5jDcVyNSpWqFghmiEVLsBJixcggjY3sbgYN7V5RFVb52ldZrk2oiVKmqmVpRq7RBkiSApEmAQT52nAB/hbzxNHDgpIcMAoLFTY2FhtNyQPXBXgfLNOtlWqVGcOf/bCFLkmF1KTJWe6Pi3xibnEc4ZRv76fmdM5wCnlKdKpWQuG3s66pEjeBA8DgaM7kztQqHtE/F06AiLDErmflgZUGKjOBAlo3iTpKsQRdfnB2ut5dTIifGJ29MNC45yd7D02hirXyjEkUawB6BrD6YzGtetQ1HQW09O0f5YzBlBFixjv+BDeVzdClLZepmNUiRqFOUk/bSSCLGIIscRf7SPvA5PaKwZ6tEmfPEEe7WFAZdfUOGB3WPht8R7jfEypTWTKgdqTvM9es4nJ1EGMC6QR3gcDYDpg9wcVA9OoAHKEaVkCQsk3Pn8/M4i0qagyoXbre/fefC2NSxJbWZ8xYbjosCI71wXxQeQjpk+aRtVpmlfSs05WZgjUAbkx64N1c8wHwrupJ0gGxHUeWK84XT1V6KydOsMe0SIUF9rgXH7R8sPpSkwjVPf8ArG6eAa3ljn8SoRtpVQdQ3jFkqOrYWmJsPS+CD8KqQDpme4g4BcPzT01ldRDGZYkyIMRJMC28R88dFqmbOADcAstiTJMlhPcAYwtKayuSTmMYuGwBNuYeWq9WjpFMrJU6nB0re5MAmIJ6Yg8O9neUQsa1Wo0nVopjSoJHaEsWJFpkwcEstXqBGQO2iDKhjEdRYx8sRsrmlIKsnZYFQQe4W3nuGCrsSo4xBt1kYztPOY81lmpJQpI66NIVy3QAW8ZUXv8APCtU4cptJG997m84zimerI4nSUB+FVC9CIm5GIv9vDrTb0YH74x0uGYMm3eTnaSqnCnVWlzpidlv6gT9emO3B+FZasppV0LAw1jB9G3Hp34iVuZFZCgWpsd9Md+8mPTHFaz027DEOLTAK6TuI1A9BfwwHGMRXhWwTymoMnlGr/pXIUkOjLJJt23d/WGYqdu7uxE5r4omT4alKkpbSq0wagDKRpbUIgXInr1HdYbS4xWKkFlM9QpB/wBWAvO2farSQH7NriLgAADtHvb188c3gvEBItOfXMKxQBtEujXgysiDO/p/TDNmOf8AMOSx92WLTOlrRI31WBDGwwo43mBE/n+WOsVzJwcSxeWOaquZqP79abBKcrCx2iyjUbmW028BhtfjKlY0LcEG5Eg2OxHfiqeW+J+6qMI1KUIPhHanztse/B3/AKjptAGr1U/hOOFxvD2tblc4+U6HDtWVwecaa3EiYVYVYNpJsd9yd/5YQecKj1cyNyRTAEdBLfS+GChxKTaSD0hh9YGAXMFD/wBQJAM0tQB1Xhmt2fLywzgdYtwxPKHxKAVZAkJcw/ZiiJUAXI7rHp1v6L3ktDzGWYsS2hSb/GsDwsTiUmTFrDf/AMWqwG/abqQLeJxqaZuGDDciFpLf8BEWHjjuzlQY6wdwetvzviZVqdokgHrtb5dMcc1TYQW8Y7U+lse5jOKwPZg4U4ziOqbTmdxUSJ92pvG2CR4uopaPdUzNyNLQviO18UeEeuF/K0ldu02kfn5DEr9BpxIqX09CLtH3AkE+HkcZ4Xzh/qPkJ0WqGIhFW/Rennh75f5g93lEpuqe7WoXnVDk7aROwgA6hfcCJnCE2UprJ98TvABEnaJMxtM+mIJqsI7c+TG2BanM1eIx0j3zpxhs4UVRDV6iqoFzYKp7VyVLlYHTS3oSy3FlpJTprSYrSeR241QNKmCOyRYyL+OFfl7lDN5tEqUqNVxqIV4hLTPbMCxBvMDzthirey3OpYe6J6qtUWtImYHyJxOLFqfGd95QQLQMn37MXeduLmoFTQUBepUNx2tRUDYC4AAk74V8s8G5IHWMGOcOD1ctWWnWgNoDQHDWJMXBMfDtgQrU9As2uTJkRHTpOLlbWMyCwaWxGP8ARMk1w1UA7DRNul9ePcLBZe4/T+WMwzUOw9+sRo/+jGDM5ShI0kKkfa3J6EaSDf1xMaorxDKD/ev/AJRifwdsitJKr5X3hax1OWAZbEBDCxsRM2Iwe5d9oFChXAp5SkiswklV1DYWgDSPAGPC5xCCc6VJlihQvmH8xcpcLBA0U6tXp2Kbv8oAj5nGuYyxpk+8RqTdFdXRoEXgkmJPji4eKc31FRiFCwZlOqnqbi5Pz8OqpztxI18rVpiqzVBpNOmSJmQSR1NrdMMAxzMFnU8lxEvl+gP0h2UTpS52ux37tlbuwKzGXpnM5j3qORrMFQTFyWmAel/zBK8FVqeUzJqAq5DCGsbJAsb/ABFsBuGZ6oBVFIqgcxAUtaNlZbgekWHlga93Y+k8+yges94JUCZ6hoLimaqRqsSpIBmIBvI9MWFxrmhMtUCe6qVRpDllKgySy/Cd/h3nrhDGdd81l6lTR2KiAKsgBQ+qNLXAub+N7k4M8+5kvVpFB7rsEEKZkhiRYx+14486hnAMKtitZI7wwnO+XdlQpVRmYKNagCSQNwxtfeMMWVQMh0MhI7UBgSfQdwxTuaqtrpl2BCkR2SIAI6EC3W04JsIMjfvG/wA8TX0qpGI6staN+kbeZxpgkgdq0mJ629MAGy7z8J+WICtqYF9TmRuWYyCI6z0NsGU4yAYYEeIv9N/kDirg/IpGYq1dJwZCzB0L2pE2FjudhEeeDeZz+WqNNOvSM/vAfRoOBvGs/wDqkde1pqKbGNg0jcRbocAW4gP+5lyDuLTMSLyLxP8APB8VV42MnlFq+g7R+yFNVWSNXcRf7sAec8sRSJIiTb5YUc7madvdKUM36bW6H19eu+DWSRqmTapUd30lo1MSLaT1Picc79MaWDls79o3xNeRiKr41Y4NcF4etWpDjsBSTB9BeLXI+WJnE+A5daastRlYtp0xr6SuyqYse/p69aSxeoMRfwP1BHzviRkql8a1FUCFbUepuPvviZmNJclIAJtB2wqw9Jo2hzI1sROLVZzNOwbsqIOx7f8AXHmTViNzby/EYi8SMVULE7DeOjT0Hh3YhpTF2Z0WvB4Yp8xCeaqDVemGJtZBuN+kAiNgJsfIaahsKcX20oP3upve8jHOlxRC0KQdVgsG3QdI8/6YzMZtVWNYgggMvaEjxAIkSLHz6g46M5+YM4tXJJBEQR9kAzpi8b/M4i5jKFSe7cSCJm42mLeONs5VDT2pJI6HYCO4Yme9109Ei1xP3d4F9trYxjiEm+YLpFb6hPqR3+Hl8sdDRW9t4iKin8P5Y5tYkePQA46NWFzJJ3ui+k32joMHFme/owkiD/iU/PHBkjvx77/91e/b+WNWaTtHgP642ZLO5W5uOXyVCnr0hZMDdpdmJP7t/WAO/GnGedqtOq7lmCMRpMfENI279sJuey3u4X9xG/xU0b/dgS9AwJmOkgxfu+X0xy6+CU2GzPPMvZ/CUY7SdzPxNq9Y1GbUWCnyAUAC/r88B8d66ksSLjp5dPpjiRjpqMDEiZtRyZ5jMZjMbBlncL4GtWkqD9WBLdmWk6dRJDHcwNiBtbA7+xqSye2x8SB6woB+uHDlusqFQRpKqZYxpMLBPnA2ve2AHEaQVypkkHZQfS8AbeOObryoZJY6FWKtImY4rUY7jaNpkbQdU441+IVHsXJF7bA+JCwDjeqkAnQbCTJH3CfvxAr8WSmZIv3R/O2CRXfeDkCXjwbieXCimcvSFhAWmgItEEd/j54B+0rh+Ur5aq4pxWoIWDqFAAAJ0NIOpT3dJMHeULl/nlzmKauBDbbTN9IOkWG9t/vw480qv6FWGoLqpHsxcmJveTHfGLCYkiVDl6oD0yCSQ6kA7fEOhPh3YZ+fKbVGo6gqn9YJA0zZSAR6HpiJy5ygc00++SmqkSdLFpvsBYG3f88WTxjlOjmqa669YlCSDM3YQfiXaPHCnYage0pSlzWdpSdbIFV1Tt0j+RP1jBUv+fPDmvsgeoYTN00pHbWCX7j2QAvl2/ljtxH2P5imCUrZdx0lih+RBH+bAW+YAiZSwrJBMRCxjskAiTeY+EztcWxp+lnRqKmI+Je0LHqRtMG33Y3rIabsGEFSQQe8Egi3rjvwWkWpgBogmLePfY9cbSMjEK5d8yLVzLGigPwFg0aQTctG9ouLEY5Ckq79kzY6CLeauDcHouCHG6DLTliCNS9fHuxrTz/ZG7WBt3QB0M94viltuUl+sGtUMfFsLSxjrFqixAvseowV4ZxakOH1KJaKhLECDcGIgxHQ4416yRCqAZG4jr0K3+Z78BKPxC0ycJsQWDB6HMwHSYx8Ao+7pMdBdqo3C6tCCxIUGdVzeLW78a8cztICmaDFiNWpCDKmI1Ge+fLG6Z0pTQ2krAAaSpQkBiN1liT46fHAvOZxm0h2LBQY1M0j4ftAExbY2xRFjnItTPIx+GAAbWN4AG+wt/LvGxNDueY9J+c+vlbHhlh8TGDeCr77QJBNzjx0AsQndcFD49w8L4ybOnCswtOoxOxUgGD1Ig7T0w9ZXkNMwlOtVqxqUEKp09k3ElkN7/1wpctcuVM5XalS0KQpYlm7KqCATIBLXI+EE3xdmS4Fk6dJBUzDyigEKIFhAAhT3d+JLE8+ofeE5YJhecTKXsuoAyPfHyem3h0UGMcW9l1DSFFeopmTrQjw3VTt5dflZVJMoLUkLnaWdwJ8fLqI64i8y8XWiqhAFGoEiN1YNpg+YBj94XPQ2wFJz/MRqtQajj9pTHNfIr5VdagvT2LzME7dAQD39+FfML2vl92Lr5gzlSvTKU0NRiAQiiSxkGABcmxwhZ6gqGK+UameupWQ/UKcKF5HIEjvLaV8VNWwMW+GUwWM39Y2DN16W2/HE6pRUz2DaLDVtMTt4+VsDslAJJjrHmQIO/icTWosRPQ7HSYnrfYm35visxInL3dPrI27vxGI2aRI7HeBsOs9Qcdqjt1MR0IP/wBfL5Y4hzrUiNRcG+1tMTPSTjZkdeceF0qVFNCfrHZacAbgXJEXDdkCR+1ebQAPH6bLpdCBAGkQRus9QQIUAdYAEjccOI1Xeqpaq9RoliNRKkkqViPDYWviP+nGw1K6qRAdfCPOADt+SnhazXWATkx/EuHsyJ1JpVKqWCqxLPcCBJMXaB2R+0BJ6Y3zfBVClkqq0bKJY7tsQL2AvETN7XjtSDg6aXaH7DEgX/ZMnYYglSNwRimTzyB3DGYzGYGeli8k8yK2Z11WZ0UqNrDVInT9raNj4Xwyc8MDmQ1j2NMjvBO/jBUemJ3BnytNjSyuSoUdUgu5LkAA3LMT2t48SMR+OKrU5ZZg6r9Nx+Iwi5ErqCKMRodrLC7HMU00nUs6jBFiOsiT4eX9cKPFslUBAYE+IBuPz54tLIfrMrVphIE61OmNRUTZovEEW21eOFriFDWmkb7jz7vXb1GBoYBYTjJiZk2ai6uSFKnUDYm09Nvni7sh7PP0hVOZz1R1AuqqKdov2rg28AfHFKHhdSrWFKmAWedMkL0JN2IHQ4+gGOqSVaVUBR3jy9LR0I7pw5mAEEDM1yPImRouwyr1KbOAWUnWoCz2jqgi7R8W9gMMScuUVWWZoi5LQIF5sB3YCU2q5emzt2DUNuyC06YWQdouRJ6m0m++Y4hUFI6nZgBqJY7ix+XSPWe9WtTuRvDNjgaQ20MZfJZcFgHUBOmqQPE6je89Yxz4lxg6SlH7I0ybdq1ugEf0tgZSKwGEdoCTJvbsbTva/gMSKC6VgCCxJ7yWN484vhbNjYDEWR1MUuKex0Zhmq08zpaozMwZJWWJJhlIIvPQ468G9mWX0APrpkQZ/SKb6zu2yBVWOsz4dS/ZY+7SCeu1vl59fniTTzVM2HrgfFWs46zdTMJDbg2XWitM00FICApUMsb3kEEneTc+JxW3NvItPPhRk6NDLqHJat7sLqADCAEFwWHl1J6Ys/PVKar2gpnpG/piHlOOLJ1akCmIgFSBYaYEqNrefdhy8QrNgnEDQcZlHZr2T8RpIWRUrKCLUqhkjwDgT5C+FThuXdK4FSm4KsAUIKnVuAQwsbdRj6P45zilKyKGYidW6i8C43PWOmKYzXE2rcSepudVNDJ27SqNMbXZu+ADG+G61ztM0meVeUM2yL+oaZMktTG9zfVe538BtiBnOTc8I00WAAMlGUnvggNJNhsO7uGLR1Fbjz/HChXzLXlmPmT67nHMPHWdh79ZWOHXvEDPcOq0j+tRlJ/bQj6kX9DgtyXwT9Lr+7YH3SKXeGYCARAPdqYgWjrGPeYc8YUAmxJNz3D6xho9lWcIevKMVZVGuAVBUkwWGxMyPI4sNrGnVyMnICtiM6cRyuSREXK06a7FlTU4JIN2Y6iJj7XQDuxlFkrQyVBqidIm0/xQRI87db458aenVZI7W5gdY3Hz+7AXN0Wp1RHWI9LdwxzlLjcHMG25VXlD9LK1lqDU1NUvCybiIuum/wDwBjfnjMTljpNz7oEzv2p0k7RM/wDFsCnqMzgSZi5k/feBgjxTIB6VIEwigkkdSTsAZ7pPpilH8p1RXiqy5mvA6oorSqswlWX6MJ9Nxi1nrK1pkfTFGNQauwy6AldQgKsmJFyCYiO+AMWKeJMDj1NmgYMorUOuVmcX9k/DsxJOXFNj9qiTTP8AhHY/y4T+L+wgyxy+aNxASqth3DUnQdOx0GHenxthiRR4+SYM/nzBw8XCaajKR4h7Gs/SO9FrSCKpFh/EoIwn5zhdalUC1RBtuZAB2Npt1x9AcY4mSHmdTkX6Bdo/DyxW/NbKaLuR2kCwZgzJC37hqY4ctgO0wJE3JZU1HaC0zA0m8Xk7iQAL+eO+YyVROyXtazbd4vJXaOv3YYfZzyVUz3vTTdU90n2pgs/SwMDQlz01CxuMGc/7OM/R+xTe4+CqvzAqFZv5Hz6MG0DnK8cQO3RH8Skj5QY+mIzZlgRBJiwDCYHkZww8QyTZep7uvRNF4FjK2aSDI7MEg3BO3pjbiHK+Y9ytcZeqaTAkNoLKe4hlm3WW3HlgszMRbfNkmdKX/dGMxNynAalRA6xBn6Ej8MZgDao6z2DLJXilGlGmurzc6gV3vEgHyiDjXM0igqPTJ1QWI3BIMgkdD4iDe5OFXP5cgkQcNnBFasgLEBoIIgi8x919t8V/+Sr0orLy3kvANktq5x2z+bavl3ir8SE02AAuR2QbS0+BG+Kozq5hBJC1U7xII3+u3y6YfuFhv0ShAn9UljvqAWPCbN6x44AcQy511V6amt4H/kHHMrsySJ0WTAyIp8I4ytPiOXrVB7sBu0B2jLAqSANpLTB78XFw3iwFWVjXpIlrm24uLCO4k+OKM4pkvd5in3a1jykf8YtenUINjBnHrWxjEfRULA2Y7VOIrUXTUS37pP3T+OMXheWqACEPg8/7rYD5NyyKSbx+MfhjuX8/vwnxO4zJmrwcQ0/AFF9TAeYiPUQBjg+eSkITtt+035vgac0AplhpFzJsPG+2OFV5E3C95EE+QP3mPAMMDZZt5RBC77yTRqe8Y1HYllsvdt4eeNDm4Pd+Pljhw2sCrRbtR8gN8d0MNJAJHTz78cewMWyZYgAE2q12ZRE3mLT5YF8LRjmzRd1QFDVYiOydSqFluyZljtaPG0vPZwKCYC+H02GBfCeEF3/SqoGtgUTedE6iT0gmCJv6YdQctPHlGmrwfJAMWUVWM/ESwk+UKPMXxQPMvCqmXzdWjLGXDqwMEqTqWP3gSBbqtumLvnC9zRwDL5kBq/ZdYCvJBA3gx4ib9fM46qXBTkiKavI2mvLiGvlKTdqTTUFiS2piCGJME7ibWv4Y1GTy6p2suxbfU7uB6gQJjpNsccq1fJIlOkpr01QjVILRJaYG+57sROK8fFVVYLUJ20MCCCOpN1IvI0/LuHSmdQnvNjETubkCqVVRJqTYmRAYQCb9Yi+HTkB2pcNpbgu1R/8AMUv6JhOzmRZ7sQL77ATE7mJ9Zth04XVVctQVTKhBHkb/AI4DiLAUCr3kzoQN4SqZmdwp8wDji1Gkx7SfIkfjH0xwNXHuvE4z0k5UHnGDIJl1BYIS4HUz+Rhe4/xEuTJxMyVbtYXeYMxpY48Cx2MHR2hnkmq6++dTElVJmNgxue7tdxwfeBu0ecf84XeW+EpUy6HWysxZmkagL6RAHw9lRc9/lhk/R1QDtKBEAFgthYC8TbxOKlUkToU+VQJprWYJ0/xA/gdX+XG1YCmQZDCfs/eQYjr8sQ6wrliKajTa4Aa3QkjVaLxA8+uNeLMRTM7kQBO3QmOm/j52xukdo3PYwdmc0XDsfQdwBnFXc35xvetTnsyGj0xZM9kjvBxUvMWb95XcjodM98WwfDHLbz1mynEs72T8TqZfL61AAquZEbhYQGe+QLbXnFktzG4INiCOnUi8b9RPy6ThM9mPDS3DqMgWLMJHUsxHrEfMYaqnDGiBAiIjpFxgWuZWIBiQq43le89Fs3xijl4Gg0lD7yEl2Yzc/CbeLDFpZDO5VUVbIEUKpNgFEKIINhcD5YR8lwCoM5mq7oyh1SnTnfQAC2xP2rf3fXEisHUR2tutx8vl+RhwvBM94eZYZFI3IpE95An1kTjMVrU4zVBjfHmHeIvaZ4RiDmcuBJjw3P4YK8qZkhmRQIEuL36Ax/zjrmKNByFY6GNxeJ9dvxxunB1osGSdQESSdjvON4n/AMpU9ekqffrFUcBZW+ciN3A8xNMoVK+7YpfqLOD4CHA8wcA+Y6jUs0I+GooMG41DszHko+mCXL2aaorq3SPkZ9OmInNWSZssWNnpMGBB6A/iCD5jHMV9ww5S0ptiJnNVMsq6VWQSQYuNjA6RIJv34KcucwVK1LU4UtqYGBGx7hbYjEPiR1Um67ERv3xHiJxE5MaPfIbQ4YeREf7cUcTkV5HSbwzEPjvLS4FVFSlIlSCQYPrPcbHu6YIFT4fd9P64TcnxF6UlGi9xuD6Y6Zb2jIMx+j1qRViSFdDKkATdTcGO4tiWqzWPmJt1RDZ7xwCCQSBI2kbeXdiBxfMhVuYn5nEnK55KolHDeRuPQ3GF/jWYSkrFz495ONc7bRGk6sdZnAeM9s0tBgywaRPTcH02OGKnW1TG/dt9MJHKNZnzlYOoULSBAkE9poudvsmw+Zw4NlBB3k/mMRMCDKMY2MzMRqWwI1AQdrmIPhifm+JJTTtI5AJ+FgTee8DvjuAAjASplCXUF2gGd+6/XyxNq09R0qwXu1g/7bAeQxXwhwDCanUMiTuE+6dAzK4LyQSZIHSB8It4T5YGc45RBSUrpLF76ViwB3Prt/zjfJVNBVSjmIAYQQfHsiY8G78QOM9jSA7HU9lNxMMTM72GxOKbGGggCK8J0cExa2NiR4jElMyT8YWp/GJ+u4Hke/G2ZoaiSDpPgNQ+TSfkRiOKFQH/ALbePaT52f6fLEAzKDiQuaoqUwAgVRBCjYHvv953xpyvx33kUNCTTTeYlQQAIg3v4bYh8w52qS6BQioNJYMTLWPZJAhYPdPlgfyTR0vVbbsgfOSfuGKa68rvIbnxuI6sG/8AE5/gvA+eI7VDqA+HxfsjykxfGtLPuuxxOo8bbqAfMY0VbbyI3DOwm2WLCD0B3nCzznmRSeTcyQqzv4nwGGXiGbX3L6EVGiQy2P0xVXF8w71C1RmY97GTgq6PNkmEtgPLnLk5DFV8hRdkMMGIIWBGt4i5JHp88EM5w1C+pzBNt4J8O/0Axx5SZ6GSy6K0fq0JEDcgE7+JwYXjVTrpbzH8owZKGWqGxIdGmvQRGwMi37qnYegxyzHD9dQz2iSpiPsgGAd5uSfScE14os3pL4kW/DHZeM0kMimST5DoTv6R643ynrPHV2lV85Z1qVdtDFFRQCF/a3Jjabx6YTspw2lWcKG7TGFUggydr7YOcz1izVWbc62J85Jx29lXChXzTVLEUVn+80qv01n0wsZwWEpyFG8tXlektDK0qQEBR+J/CMF/0wYCVQVtEAY4HNHHJs4h1bEUKgd4wmqp64WuY85FVFHUf1+6cdBnDgHzEzlwym6j8+WG0Xl2wZ7Rp3m4zxFtDfIH8ce4Rf8ArYG5FSfBhGMx0sHtPb9prxAipRpVDeY6d4n7wcaZHj9SlAnUv7LdPI7j6jwxy4fU15IjqhI+Rn7jiP7rWQBA7K72knSvzJIufU4YihlKkcjMtJV9Q6xz4NzGhaaZ0uRBVuvl3+hnB5+JLUUq4iVZSRtcRtuPrio3PfifkuaKtKzfrFHee16H+c+mEvwzL/xn0mrcrfH+8752s6jR4xPlcfmOnjiVwtNNeRtUQkeYIMel8d8zVTNU6bLIDsJIAkAz9Zi48caJwd6TqysWRJIXzBBvv164WeIzWUfYxwpw4ZYeUWwm8yH3edo1OhK/fpP0XDVl88DbY9xscLXPdGUpv3Ej7o+84n4b/kAPXaPuB057bxlpyplSQRsQYI9cc84pdW1EksDcmSfXGmVzGtEb9pQ3zAP447U3kepGIjqG0r2O8i5LMVFz+UemxUVKbB42YKC8MOt2xYC8TFtXZ8tvUbj0nCBynL55VNxQWpHqAv3EYfauXB8MWHZVHy/J/E51vxmenMJrS6xe+obwYHrIxMZMKvH8jCSD+ZwPy+dqU40Oy+ANj5g2PyxqXrX5SI6lSy5EdtMGRbFf8zVPdZ8VKhOkMGPWxXu8JjB7Lc2OLVEDjvXsn5XB+mF/n7O06gFRJPZgyIgjv6bEbEzikWq4wpjTkA5EJ0OJU2VW1ABhIJkSPXEgrOA2TolaVBTIPu1keO+3riclNhsYHd+EYlLAHEn0yBzFSlSfI+p6/PA/knJllrECe1HyAn78TOYazmkQOyYgkEzHd4YHezfOVA9WnP6tRqgj7RtvvcLtimo+QsJDeo5GHKlIg4wDBqqKbbyp+Y/PpjmOHBrqQR4XOHDiB1kBo7QdUMow8MIGfyRLkHqY+dsWieGGCPwwjZzMUzxCjTLRTWoodhcagRA8V1RPr3YJbdRwsKurTuZbNNIRR3CMZONybDGuoYVOmOU1x5UNjjeMcqxsfLGGbKk5vzRQ1CNySB6yD9CcOPsuyPuMiH+1WYuf4R2UH0J/vYT+eMsWdUX4nqCPXsj6k/LFlUUWkiU1+FFCDyUAD7sBa2KQO5mFdVn0k1s4cc2zYO4HpbEJ6uOTVcRDJ5xumEQFOxj64zOZIGm5kEhT9xwNGYxzzfECKb3+y33HDKgqtnEBge8pT3p78ZjU48x3cCJyY18Ebt16fQ3+cj8RiKuaXTpgho0lpsIMiAB4Dr34zGYnp+I+n2hcRyX1m+YqghiRN2YXI6op+s7jAp3vjMZimSQ/y5U1Zcr+yxHp+Wx34BxyoXZHOvSAQTv3G/XpvjMZjlOoLWAzrVnypGJfd1Qe8b22n89MC+PcHZqenV2dUib9Db64zGYgya2yscdxibcLOimtM7qI9BcfTBCMZjMBZ8We8evIQAeZHyObqMihhUUSDbvMg9D6EeGLUGYH2rddp/r9MZjMXuo8ND3E5tnxkSBxoA0jGF51xmMxBcMNKuG+EyORf1xA5iScvU8vxGMxmPVH/wBi/USh/hM6cp8YqZmmzVApamVUMLEiOvSfGMHKNa15HncfT+WPcZi69QLCBOfWcrI3GKA92xJsBOAXs8u2YaLdkD/NjMZg6xhG9JJxUbica6AemMxmMxIJz4iD7pgCRa4k4r/h+XnPUV/+RT8jq/DHmMwdPX6GGu5Euf3UbW8sedrvB9B/zjMZgp05q1aNx8j+B/ngZxTmGnRB1h5NoAB/3AdcZjMAzYhAZibwsjOZ1XYQqNrC72QHTPedbKT64bq9S/UYzGYTedwJq85HNZuhB87fd/LHNsxHxdn6/d/LGYzC+QzD64mrVuuB/Eq/6t/4W+449xmHKN4JlV49xmMx2ZLP/9k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3" name="Picture 19" descr="https://encrypted-tbn1.gstatic.com/images?q=tbn:ANd9GcTAi9cQGTtn9VsuHJ7kAcLjrkjSpubThVz4gpADxFb6hAidudFh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" y="1920061"/>
            <a:ext cx="3968825" cy="2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Beleving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toverwoord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5124" name="Picture 4" descr="http://www.nrw.nl/data/multimediamaintenance/00/00/02/df3dsnwfq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93726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RW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514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7134" y="3548287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Dynamische</a:t>
            </a:r>
            <a:r>
              <a:rPr lang="en-US" b="1" dirty="0" smtClean="0"/>
              <a:t> </a:t>
            </a:r>
            <a:r>
              <a:rPr lang="en-US" b="1" dirty="0" err="1" smtClean="0"/>
              <a:t>winkelplanning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395536" y="4772950"/>
            <a:ext cx="83529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7026" y="4687601"/>
            <a:ext cx="672989" cy="2053767"/>
            <a:chOff x="327026" y="2839595"/>
            <a:chExt cx="672989" cy="2053767"/>
          </a:xfrm>
        </p:grpSpPr>
        <p:sp>
          <p:nvSpPr>
            <p:cNvPr id="11" name="TextBox 10"/>
            <p:cNvSpPr txBox="1"/>
            <p:nvPr/>
          </p:nvSpPr>
          <p:spPr>
            <a:xfrm rot="18359492">
              <a:off x="-16658" y="33663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 1945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8359492">
              <a:off x="-319256" y="3574091"/>
              <a:ext cx="2053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Opbouw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functionele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err="1" smtClean="0"/>
                <a:t>hierarchie</a:t>
              </a:r>
              <a:endParaRPr lang="en-US" sz="1600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717" y="4823699"/>
            <a:ext cx="442835" cy="1264962"/>
            <a:chOff x="1422717" y="2975693"/>
            <a:chExt cx="442835" cy="1264962"/>
          </a:xfrm>
        </p:grpSpPr>
        <p:sp>
          <p:nvSpPr>
            <p:cNvPr id="14" name="TextBox 13"/>
            <p:cNvSpPr txBox="1"/>
            <p:nvPr/>
          </p:nvSpPr>
          <p:spPr>
            <a:xfrm rot="18359492">
              <a:off x="1258569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8359492">
              <a:off x="1063794" y="3438897"/>
              <a:ext cx="1264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18861" y="4803641"/>
            <a:ext cx="449900" cy="1289007"/>
            <a:chOff x="2718861" y="2955635"/>
            <a:chExt cx="449900" cy="1289007"/>
          </a:xfrm>
        </p:grpSpPr>
        <p:sp>
          <p:nvSpPr>
            <p:cNvPr id="17" name="TextBox 16"/>
            <p:cNvSpPr txBox="1"/>
            <p:nvPr/>
          </p:nvSpPr>
          <p:spPr>
            <a:xfrm rot="18359492">
              <a:off x="2554713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8359492">
              <a:off x="2354980" y="3430862"/>
              <a:ext cx="1289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75045" y="4746017"/>
            <a:ext cx="460300" cy="1324402"/>
            <a:chOff x="4375045" y="2898011"/>
            <a:chExt cx="460300" cy="1324402"/>
          </a:xfrm>
        </p:grpSpPr>
        <p:sp>
          <p:nvSpPr>
            <p:cNvPr id="20" name="TextBox 19"/>
            <p:cNvSpPr txBox="1"/>
            <p:nvPr/>
          </p:nvSpPr>
          <p:spPr>
            <a:xfrm rot="18359492">
              <a:off x="4210897" y="32047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8359492">
              <a:off x="4003867" y="339093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Nota </a:t>
              </a:r>
              <a:r>
                <a:rPr lang="en-US" sz="1600" dirty="0" err="1" smtClean="0"/>
                <a:t>Ruimte</a:t>
              </a:r>
              <a:endParaRPr lang="en-US" sz="16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49770" y="4832552"/>
            <a:ext cx="487699" cy="1018227"/>
            <a:chOff x="5049770" y="2984546"/>
            <a:chExt cx="487699" cy="1018227"/>
          </a:xfrm>
        </p:grpSpPr>
        <p:sp>
          <p:nvSpPr>
            <p:cNvPr id="23" name="TextBox 22"/>
            <p:cNvSpPr txBox="1"/>
            <p:nvPr/>
          </p:nvSpPr>
          <p:spPr>
            <a:xfrm rot="18359492">
              <a:off x="4885622" y="318068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8359492">
              <a:off x="4859078" y="3324383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Brief IPO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631168" y="3933056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Van </a:t>
            </a:r>
            <a:r>
              <a:rPr lang="en-US" b="1" dirty="0" err="1" smtClean="0"/>
              <a:t>meer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</a:t>
            </a:r>
            <a:r>
              <a:rPr lang="en-US" b="1" dirty="0" err="1" smtClean="0"/>
              <a:t>betere</a:t>
            </a:r>
            <a:r>
              <a:rPr lang="en-US" b="1" dirty="0" smtClean="0"/>
              <a:t> meters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96290" y="434247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Consumentenbeleving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18359492">
            <a:off x="6368425" y="49932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8349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173" name="Picture 5" descr="http://www.cobouw.nl/binaries/content/gallery/beeld/nieuwsbeeld/2012/01/10/winkel-leegstand-smal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 bwMode="auto">
          <a:xfrm>
            <a:off x="0" y="55102"/>
            <a:ext cx="9144000" cy="60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Beleving</a:t>
            </a:r>
            <a:r>
              <a:rPr lang="en-US" dirty="0" smtClean="0">
                <a:latin typeface="Calibri" panose="020F0502020204030204" pitchFamily="34" charset="0"/>
              </a:rPr>
              <a:t> is </a:t>
            </a:r>
            <a:r>
              <a:rPr lang="en-US" dirty="0" err="1" smtClean="0">
                <a:latin typeface="Calibri" panose="020F0502020204030204" pitchFamily="34" charset="0"/>
              </a:rPr>
              <a:t>geen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toverwoord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7685A"/>
                </a:solidFill>
              </a:rPr>
              <a:t>Het </a:t>
            </a:r>
            <a:r>
              <a:rPr lang="en-US" dirty="0" err="1" smtClean="0">
                <a:solidFill>
                  <a:srgbClr val="77685A"/>
                </a:solidFill>
              </a:rPr>
              <a:t>begrip</a:t>
            </a:r>
            <a:r>
              <a:rPr lang="en-US" dirty="0" smtClean="0">
                <a:solidFill>
                  <a:srgbClr val="77685A"/>
                </a:solidFill>
              </a:rPr>
              <a:t> “</a:t>
            </a:r>
            <a:r>
              <a:rPr lang="en-US" dirty="0" err="1" smtClean="0">
                <a:solidFill>
                  <a:srgbClr val="77685A"/>
                </a:solidFill>
              </a:rPr>
              <a:t>beleving</a:t>
            </a:r>
            <a:r>
              <a:rPr lang="en-US" dirty="0" smtClean="0">
                <a:solidFill>
                  <a:srgbClr val="77685A"/>
                </a:solidFill>
              </a:rPr>
              <a:t>” is </a:t>
            </a:r>
            <a:r>
              <a:rPr lang="en-US" dirty="0" err="1" smtClean="0">
                <a:solidFill>
                  <a:srgbClr val="77685A"/>
                </a:solidFill>
              </a:rPr>
              <a:t>moeilijk</a:t>
            </a:r>
            <a:r>
              <a:rPr lang="en-US" dirty="0" smtClean="0">
                <a:solidFill>
                  <a:srgbClr val="77685A"/>
                </a:solidFill>
              </a:rPr>
              <a:t> </a:t>
            </a:r>
            <a:r>
              <a:rPr lang="en-US" dirty="0" err="1" smtClean="0">
                <a:solidFill>
                  <a:srgbClr val="77685A"/>
                </a:solidFill>
              </a:rPr>
              <a:t>te</a:t>
            </a:r>
            <a:r>
              <a:rPr lang="en-US" dirty="0" smtClean="0">
                <a:solidFill>
                  <a:srgbClr val="77685A"/>
                </a:solidFill>
              </a:rPr>
              <a:t> </a:t>
            </a:r>
            <a:r>
              <a:rPr lang="en-US" dirty="0" err="1" smtClean="0">
                <a:solidFill>
                  <a:srgbClr val="77685A"/>
                </a:solidFill>
              </a:rPr>
              <a:t>vatten</a:t>
            </a:r>
            <a:r>
              <a:rPr lang="en-US" dirty="0" smtClean="0">
                <a:solidFill>
                  <a:srgbClr val="77685A"/>
                </a:solidFill>
              </a:rPr>
              <a:t>;</a:t>
            </a:r>
          </a:p>
          <a:p>
            <a:endParaRPr lang="en-US" dirty="0" smtClean="0">
              <a:solidFill>
                <a:srgbClr val="77685A"/>
              </a:solidFill>
            </a:endParaRPr>
          </a:p>
          <a:p>
            <a:r>
              <a:rPr lang="en-US" dirty="0" smtClean="0">
                <a:solidFill>
                  <a:srgbClr val="77685A"/>
                </a:solidFill>
              </a:rPr>
              <a:t>“</a:t>
            </a:r>
            <a:r>
              <a:rPr lang="en-US" dirty="0" err="1" smtClean="0">
                <a:solidFill>
                  <a:srgbClr val="77685A"/>
                </a:solidFill>
              </a:rPr>
              <a:t>Sfeer</a:t>
            </a:r>
            <a:r>
              <a:rPr lang="en-US" dirty="0" smtClean="0">
                <a:solidFill>
                  <a:srgbClr val="77685A"/>
                </a:solidFill>
              </a:rPr>
              <a:t>” </a:t>
            </a:r>
            <a:r>
              <a:rPr lang="en-US" dirty="0">
                <a:solidFill>
                  <a:srgbClr val="77685A"/>
                </a:solidFill>
              </a:rPr>
              <a:t>en </a:t>
            </a:r>
            <a:r>
              <a:rPr lang="en-US" dirty="0" smtClean="0">
                <a:solidFill>
                  <a:srgbClr val="77685A"/>
                </a:solidFill>
              </a:rPr>
              <a:t>“</a:t>
            </a:r>
            <a:r>
              <a:rPr lang="en-US" dirty="0" err="1" smtClean="0">
                <a:solidFill>
                  <a:srgbClr val="77685A"/>
                </a:solidFill>
              </a:rPr>
              <a:t>beleving</a:t>
            </a:r>
            <a:r>
              <a:rPr lang="en-US" dirty="0" smtClean="0">
                <a:solidFill>
                  <a:srgbClr val="77685A"/>
                </a:solidFill>
              </a:rPr>
              <a:t>” </a:t>
            </a:r>
            <a:r>
              <a:rPr lang="en-US" dirty="0">
                <a:solidFill>
                  <a:srgbClr val="77685A"/>
                </a:solidFill>
              </a:rPr>
              <a:t>is </a:t>
            </a:r>
            <a:r>
              <a:rPr lang="en-US" dirty="0" err="1">
                <a:solidFill>
                  <a:srgbClr val="77685A"/>
                </a:solidFill>
              </a:rPr>
              <a:t>niet</a:t>
            </a:r>
            <a:r>
              <a:rPr lang="en-US" dirty="0">
                <a:solidFill>
                  <a:srgbClr val="77685A"/>
                </a:solidFill>
              </a:rPr>
              <a:t> per </a:t>
            </a:r>
            <a:r>
              <a:rPr lang="en-US" dirty="0" err="1">
                <a:solidFill>
                  <a:srgbClr val="77685A"/>
                </a:solidFill>
              </a:rPr>
              <a:t>definitie</a:t>
            </a:r>
            <a:r>
              <a:rPr lang="en-US" dirty="0">
                <a:solidFill>
                  <a:srgbClr val="77685A"/>
                </a:solidFill>
              </a:rPr>
              <a:t> </a:t>
            </a:r>
            <a:r>
              <a:rPr lang="en-US" dirty="0" err="1" smtClean="0">
                <a:solidFill>
                  <a:srgbClr val="77685A"/>
                </a:solidFill>
              </a:rPr>
              <a:t>hetzelfde</a:t>
            </a:r>
            <a:r>
              <a:rPr lang="en-US" dirty="0" smtClean="0">
                <a:solidFill>
                  <a:srgbClr val="77685A"/>
                </a:solidFill>
              </a:rPr>
              <a:t>;</a:t>
            </a:r>
          </a:p>
          <a:p>
            <a:endParaRPr lang="en-US" dirty="0">
              <a:solidFill>
                <a:srgbClr val="77685A"/>
              </a:solidFill>
            </a:endParaRPr>
          </a:p>
          <a:p>
            <a:r>
              <a:rPr lang="en-US" dirty="0" smtClean="0">
                <a:solidFill>
                  <a:srgbClr val="77685A"/>
                </a:solidFill>
              </a:rPr>
              <a:t>“</a:t>
            </a:r>
            <a:r>
              <a:rPr lang="en-US" dirty="0" err="1" smtClean="0">
                <a:solidFill>
                  <a:srgbClr val="77685A"/>
                </a:solidFill>
              </a:rPr>
              <a:t>Beleving</a:t>
            </a:r>
            <a:r>
              <a:rPr lang="en-US" dirty="0" smtClean="0">
                <a:solidFill>
                  <a:srgbClr val="77685A"/>
                </a:solidFill>
              </a:rPr>
              <a:t>” </a:t>
            </a:r>
            <a:r>
              <a:rPr lang="en-US" dirty="0">
                <a:solidFill>
                  <a:srgbClr val="77685A"/>
                </a:solidFill>
              </a:rPr>
              <a:t>en </a:t>
            </a:r>
            <a:r>
              <a:rPr lang="en-US" dirty="0" smtClean="0">
                <a:solidFill>
                  <a:srgbClr val="77685A"/>
                </a:solidFill>
              </a:rPr>
              <a:t>“</a:t>
            </a:r>
            <a:r>
              <a:rPr lang="en-US" dirty="0" err="1" smtClean="0">
                <a:solidFill>
                  <a:srgbClr val="77685A"/>
                </a:solidFill>
              </a:rPr>
              <a:t>functionaliteit</a:t>
            </a:r>
            <a:r>
              <a:rPr lang="en-US" dirty="0" smtClean="0">
                <a:solidFill>
                  <a:srgbClr val="77685A"/>
                </a:solidFill>
              </a:rPr>
              <a:t>” </a:t>
            </a:r>
            <a:r>
              <a:rPr lang="en-US" dirty="0" err="1" smtClean="0">
                <a:solidFill>
                  <a:srgbClr val="77685A"/>
                </a:solidFill>
              </a:rPr>
              <a:t>liggen</a:t>
            </a:r>
            <a:r>
              <a:rPr lang="en-US" dirty="0" smtClean="0">
                <a:solidFill>
                  <a:srgbClr val="77685A"/>
                </a:solidFill>
              </a:rPr>
              <a:t> </a:t>
            </a:r>
            <a:r>
              <a:rPr lang="en-US" dirty="0" err="1" smtClean="0">
                <a:solidFill>
                  <a:srgbClr val="77685A"/>
                </a:solidFill>
              </a:rPr>
              <a:t>dicht</a:t>
            </a:r>
            <a:r>
              <a:rPr lang="en-US" dirty="0" smtClean="0">
                <a:solidFill>
                  <a:srgbClr val="77685A"/>
                </a:solidFill>
              </a:rPr>
              <a:t> </a:t>
            </a:r>
            <a:r>
              <a:rPr lang="en-US" dirty="0" err="1">
                <a:solidFill>
                  <a:srgbClr val="77685A"/>
                </a:solidFill>
              </a:rPr>
              <a:t>bij</a:t>
            </a:r>
            <a:r>
              <a:rPr lang="en-US" dirty="0">
                <a:solidFill>
                  <a:srgbClr val="77685A"/>
                </a:solidFill>
              </a:rPr>
              <a:t> </a:t>
            </a:r>
            <a:r>
              <a:rPr lang="en-US" dirty="0" err="1" smtClean="0">
                <a:solidFill>
                  <a:srgbClr val="77685A"/>
                </a:solidFill>
              </a:rPr>
              <a:t>elkaar</a:t>
            </a:r>
            <a:r>
              <a:rPr lang="en-US" dirty="0" smtClean="0">
                <a:solidFill>
                  <a:srgbClr val="77685A"/>
                </a:solidFill>
              </a:rPr>
              <a:t>;</a:t>
            </a:r>
          </a:p>
          <a:p>
            <a:endParaRPr lang="en-US" dirty="0" smtClean="0">
              <a:solidFill>
                <a:srgbClr val="77685A"/>
              </a:solidFill>
            </a:endParaRPr>
          </a:p>
          <a:p>
            <a:r>
              <a:rPr lang="en-US" dirty="0" smtClean="0">
                <a:solidFill>
                  <a:srgbClr val="77685A"/>
                </a:solidFill>
              </a:rPr>
              <a:t>“</a:t>
            </a:r>
            <a:r>
              <a:rPr lang="en-US" dirty="0" err="1" smtClean="0">
                <a:solidFill>
                  <a:srgbClr val="77685A"/>
                </a:solidFill>
              </a:rPr>
              <a:t>Beleving</a:t>
            </a:r>
            <a:r>
              <a:rPr lang="en-US" dirty="0" smtClean="0">
                <a:solidFill>
                  <a:srgbClr val="77685A"/>
                </a:solidFill>
              </a:rPr>
              <a:t>” zit ‘m </a:t>
            </a:r>
            <a:r>
              <a:rPr lang="en-US" dirty="0" err="1" smtClean="0">
                <a:solidFill>
                  <a:srgbClr val="77685A"/>
                </a:solidFill>
              </a:rPr>
              <a:t>ook</a:t>
            </a:r>
            <a:r>
              <a:rPr lang="en-US" dirty="0" smtClean="0">
                <a:solidFill>
                  <a:srgbClr val="77685A"/>
                </a:solidFill>
              </a:rPr>
              <a:t> in de </a:t>
            </a:r>
            <a:r>
              <a:rPr lang="en-US" dirty="0" err="1" smtClean="0">
                <a:solidFill>
                  <a:srgbClr val="77685A"/>
                </a:solidFill>
              </a:rPr>
              <a:t>juiste</a:t>
            </a:r>
            <a:r>
              <a:rPr lang="en-US" dirty="0" smtClean="0">
                <a:solidFill>
                  <a:srgbClr val="77685A"/>
                </a:solidFill>
              </a:rPr>
              <a:t> mix van </a:t>
            </a:r>
            <a:r>
              <a:rPr lang="en-US" dirty="0" err="1" smtClean="0">
                <a:solidFill>
                  <a:srgbClr val="77685A"/>
                </a:solidFill>
              </a:rPr>
              <a:t>winkel</a:t>
            </a:r>
            <a:r>
              <a:rPr lang="en-US" b="1" dirty="0" err="1" smtClean="0">
                <a:solidFill>
                  <a:srgbClr val="77685A"/>
                </a:solidFill>
              </a:rPr>
              <a:t>concepten</a:t>
            </a:r>
            <a:r>
              <a:rPr lang="en-US" dirty="0" smtClean="0">
                <a:solidFill>
                  <a:srgbClr val="77685A"/>
                </a:solidFill>
              </a:rPr>
              <a:t>.</a:t>
            </a:r>
            <a:endParaRPr lang="en-US" dirty="0">
              <a:solidFill>
                <a:srgbClr val="77685A"/>
              </a:solidFill>
            </a:endParaRPr>
          </a:p>
          <a:p>
            <a:endParaRPr lang="en-US" dirty="0">
              <a:solidFill>
                <a:srgbClr val="7768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0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www.vastgoedLAB.nl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7757"/>
            <a:ext cx="10476656" cy="589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9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"/>
            <a:ext cx="914400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95200"/>
            <a:ext cx="8579296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BE15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stellingen</a:t>
            </a:r>
            <a:r>
              <a:rPr lang="en-US" dirty="0" smtClean="0"/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 err="1" smtClean="0"/>
              <a:t>mogen</a:t>
            </a:r>
            <a:r>
              <a:rPr lang="en-US" dirty="0" smtClean="0"/>
              <a:t> trots </a:t>
            </a:r>
            <a:r>
              <a:rPr lang="en-US" dirty="0" err="1" smtClean="0"/>
              <a:t>zijn</a:t>
            </a:r>
            <a:r>
              <a:rPr lang="en-US" dirty="0" smtClean="0"/>
              <a:t> op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restrictieve</a:t>
            </a:r>
            <a:r>
              <a:rPr lang="en-US" dirty="0" smtClean="0"/>
              <a:t> </a:t>
            </a:r>
            <a:r>
              <a:rPr lang="en-US" dirty="0" err="1" smtClean="0"/>
              <a:t>planningstraditie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Sturen</a:t>
            </a:r>
            <a:r>
              <a:rPr lang="en-US" dirty="0" smtClean="0"/>
              <a:t> op branches is </a:t>
            </a:r>
            <a:r>
              <a:rPr lang="en-US" dirty="0" err="1" smtClean="0"/>
              <a:t>onzin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Beleving</a:t>
            </a:r>
            <a:r>
              <a:rPr lang="en-US" dirty="0" smtClean="0"/>
              <a:t> is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toverwoord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bestrijden</a:t>
            </a:r>
            <a:r>
              <a:rPr lang="en-US" dirty="0" smtClean="0"/>
              <a:t> van </a:t>
            </a:r>
            <a:r>
              <a:rPr lang="en-US" dirty="0" err="1" smtClean="0"/>
              <a:t>leegstand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restrictieve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planningstraditie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Right Arrow 4"/>
          <p:cNvSpPr/>
          <p:nvPr/>
        </p:nvSpPr>
        <p:spPr>
          <a:xfrm>
            <a:off x="395536" y="2924944"/>
            <a:ext cx="83529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026" y="2839595"/>
            <a:ext cx="672989" cy="2053767"/>
            <a:chOff x="327026" y="2839595"/>
            <a:chExt cx="672989" cy="2053767"/>
          </a:xfrm>
        </p:grpSpPr>
        <p:sp>
          <p:nvSpPr>
            <p:cNvPr id="6" name="TextBox 5"/>
            <p:cNvSpPr txBox="1"/>
            <p:nvPr/>
          </p:nvSpPr>
          <p:spPr>
            <a:xfrm rot="18359492">
              <a:off x="-16658" y="33663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 1945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359492">
              <a:off x="-319256" y="3574091"/>
              <a:ext cx="2053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Opbouw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functionele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err="1" smtClean="0"/>
                <a:t>hierarchie</a:t>
              </a:r>
              <a:endParaRPr lang="en-US" sz="1600" dirty="0" smtClean="0"/>
            </a:p>
          </p:txBody>
        </p:sp>
      </p:grpSp>
      <p:pic>
        <p:nvPicPr>
          <p:cNvPr id="23" name="Picture 2" descr="C:\My Documents\My Pictures\Centrale plaatsen theor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7"/>
          <a:stretch/>
        </p:blipFill>
        <p:spPr bwMode="auto">
          <a:xfrm>
            <a:off x="898114" y="4296764"/>
            <a:ext cx="2988270" cy="24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 descr="data:image/jpeg;base64,/9j/4AAQSkZJRgABAQAAAQABAAD/2wCEAAkGBhMSERUUExQWFRUWGBoZGBgYFx4YGBgcGB0YHRoYHxobHCYfGB4kGxwYIC8gIycpLCwsGh4xNTAqNSYrLCkBCQoKDgwOGg8PGiwkHCQsLCwsKSwpLCwpLC0sLCkpLCwsLCwsLCwsLCwsLCwsLCwsLCwsLCwsLCwsLCksLCkpLP/AABEIALcBEwMBIgACEQEDEQH/xAAbAAACAwEBAQAAAAAAAAAAAAAEBQACAwYBB//EAEIQAAECBAMFBgUCBQMCBgMAAAECEQADEiEEMUEFIlFhcQYTMoGRoUKxwdHwFFIVM4Lh8SNicgeikrLC0uLyJEOD/8QAGQEAAwEBAQAAAAAAAAAAAAAAAAECAwQF/8QALBEAAgICAgECAwgDAAAAAAAAAAECEQMhEjFRIkEEE2EUMlKBkaHR8LHB4f/aAAwDAQACEQMRAD8A5WWJiRrbJi/P5xY40sEqBIdy7uG4F7QPK2nNdnlJNvhbM8gdGguZOcAlcybYFSRJpBJv4gsmxtbPPlF19SDCYpBU6Hyzc66t+COp2ftfB/p0ibvLTLzoQveBO4Kk7tmPByXvCM4Fawe7kTjewKCWDCznz9oEV2ZxalECSuw1ZL87kRDcgOwGIkqnCUidKZSCoKEpKd57Amk3Z9NOcC43ZUo4gJWULmEpuAzuCQWFjYZtqI53D9jsaHKpYtk8xIy8+car7OYmWUzClQpI5sdLh7c4abQ9ms2ZKSXpTZg5Ab0Jtr6RZOMw9JugH9tAL8gXA5wBNlTSbBxyVkYGStYrqStywe+g0PB4rkhbGoxssgqASWDk0AtfzgmZhwkJWQGUd0sQXZ3yfm7QiQpWW9xup31u8MP1c1Uru1qTSyWBJtQ4DNyMJzih7CU7QHw1jSyFN8o3RtSUwCpU1+IUkA8SEqRb1hJNQpCXqHPMmJhKlMysibtZ+Fzm8P5iFseTu0KAGQueGs1rAi+RI42hTtfFpcUhL0saiolxrY2to0eJ2cQCCTcl8vSPRsgOCXA5ocWzN3eI5MdMHM6Uqm5BOdPHoSbaw72RsXDG8ydLdQFIUKi7hjuEsS7M0Bo2PKe6hzGQ+Vv7QwwqkykKQlYCVC4fOl210c+sCflBQMvZMtN1G5UcmpUAQxrJAY9XytCjGSVd4ulO45pbeLOWGsNZ9CiKlLtrcvd+OUayZktyalZk3LXPWE2kVViHD7Nn2UJawBvOUqAtdnbVoaIE0nweb9D+7POGiMPNdk4iYkG9lMOniPGNv4StSWVOdi+aApy73of3gUxcQSVs9ZDkoDg51Bm4kOPfWMcRsBZSFLWJaGSakmoAKNjSzk5W04Q0RsiWBcv1mXtr4W9I1l7PlONxxd94cLcIfOh8WxLMwWElSqVqMxbVmZLNO7URSZahZVuVm6mSMNgiC86Yg1oQxSFOFf8A7LEboIL63EOpmFw4FpQO8AQbZnO2cZTNkoLsEP8ADvKbXMKI+cR8xMfBnOydnd/MXKw7zCh6cg6UkAm5tc5RursZihfu1ueQ6aEjzjsezsuXh0kzZCisk78siySBZgoWcczG6duyhJdS5qJwSSUguCreYCpK7Hd1s8XGiGjgZnZecg7yFHkW0bVoyVspT3lgkZsR9+nvHfdoO0xkhH6Zff1BVTjwtS2QGe96RSYMTjMIKkS0lZSQXawu2t3t5RXBPYjhcNgASRMlq8OY4uLE9AdRdukO8V2Kwyv5WJl/8VEJOZ1VZ7DleBzsFQN1jyT9Xi8rBGUqqsehHyMV8vXYWQf9PipJUibKVRTu1pJVUE5Nmzs5IyMH4bsv+nw6jPkFRC1MUTaTl+0aWN7xbCqXVvhMxKmpUsBt2xAUS7k3drNFMbtFMvEAmTWhKWozQokGliope5Ho0CX1D8gLGYGXMCKUTErpqU6gUBhkMlcGf0jzD7UmYYKomEO6CLl3Adqgwa17aR0U3a+CJAOE6mogdQzm3S8Ux2J2SkpH+okK1ekJ5kKufJ4G7ChOlMuZvqXNqObTUJD6sBLsHiRoufgwSECYUOaT34Dh7FqLPm0SFTHo7TZG0MFNrHeyandASnuVNc0sQEqOQcO8FI2d3iQuWvdUHCVpuMxcjpHyTC7RSorSAHQCouQAWawIdzcQ27Pf9S1yiElBVLFgnUOXJcfLKFJcSk7O5n7MmJG8nzSHH1MCIm57zh/iDeV29INwf/UXCKS6jMQWyMtSvdAI+UY4vt9gT8E1fSWB7rUkxKYFG4uOhjwM1la6hvm0chM7SzSXAPmsC39IMYTdsTjmw1uVKscjpGnFeSbfg7VUpJzS4D55ehz6wBOweHyLA8iBn0Ijk5mOmXqUE8ylgnzUTAS9oAsTOHI1JGvIQqiO2dViNkSCPGOllfMCFW0tlIpNksQzioMb3IOnnCWZteVrOJ5VLV8i0CTNuyAWoJ50i+WQN+OcKohv3Gy5Ut/GByr+hjL9Mg5TG6gEW8/cQum9oAkAiUoAszqSM+QvFlbYWCy0Jl8aqlKBZwCm3KIcCjaSgrdlBLWYuH4l9fXSD3mgOSkpvqCfVyYVoROX4VyQNCEv84Il4GazKm1Al2oDWdwOXLkIngLo0mrmComUORvcfKJh8WG3pZBGbZH2i0rDlIYLWAOBA+kbCYt7qq5KAMLi/IzzvUE2JHlHtTfFFJilOBRLOrXBYh3s2l4HtmZZzF0qOXvzhVJAGFD5qBHlF0SWyfy/zAB7ripPVIf/AM30i6UDSaPMFP0aBykhBZSQc1DzMRGLUD4lfP5xhLmrDspKtGqGfmYoqZNFzKfyeDm/dDDRtRQNleqRG38UWc0g9CR7F4VHGpbeQ3lGn6uXa5EHOPgLYw/VP4kEjkR9o1k4mUCD3ZccvoC3tAcvEpBarT2jaTjEEA1P5tD5xALGLkF3TmdR94O2JtdMkllFQJKmcU30AKsxC6XPlqFkhX9RMamYAzJSHLWD8esNN+waNpGHBO9NLdOut/lFEbPsStSlEGwSoZX5QPMQhRcu/EFoiZCfhmLD8wYu35FSNKVsAXABLXUWfytbhCz+GJUSTxJdyDnnlyg8lYsJj/8AJH1DR4lU433FDkT9YjixgeFwCZZJQ5JLEkOWGj8IK7/Ow/yA35ziyMWWDyzxsQRF5WIAH8vPNx5cRByaCkYnFj9qfNR+hjyNpoQSbHyAb5GPIPmSDicqdtYdOX/aj7gRsnbTpKky1kAVOVJG7qWckxzUpKa8jnbhyzi6kTFKYAk5gPp00EbUibGM3tQuqyEszBnBsTc3ucgWtaNJu3JgZjLLgGycidHJzEL0bJnKvS3NiOvSDE9mFkB1oHF1AANmSSR6QaBWZ/xmdqspI0CQGy10gZeKXvCtTk5ueJ9r6QdJwJaYipJSkBVRpuzWSXqychuce4aRh0sXB6k/JusPQA8zEhQAEspPF6iTwuOPWLYGQrvEkC4fXkSzZ5QZPXJUd2UVf8QoDz0grDYyYFpUJTMCl6iN05pzdi5e2sS6oNieROWqYSokE2UoOHAyFrWIjNaAZpHFxbNy4h9hFrStRMuW3wszi+T0ufOPRhlVBVV3dt4gHzU3tpEO7ARfw2alVdFCRdyGHS4Yvw1hyMAmYxspSQK6VkqNiHd83DZQZJQoKKitZfO6R6Clh6R4mWRksjoEj/0xVuh0YYvCgEiwKruUtQxySkEBi4DMTk0ZbJwCaJy1KJWfAxsWuQoFJs9IDsLG+sMDNWzd6v0R9Uxh3LF0qKS4NgkBxySkQ00O5eTPaeK7pCVS1iaFJPwNSofCWOefVovgMRMVLlrUgK70kICCCSbgCkGoX01aApmy1XpmG726v9/nG/erSE7oqS1JA8LZEDIMOcGh3vaCpuNRLq7ypBAyKSDfiODPlFsPPQpIUlQLvZjZmZ3Az4coU7axRnl1lRmKAS5sCck2AIsxu+sONo4mR+lRJlyUJmy6XneFUwJBBBCQbqLZvlnCetB6Wz1aTrq5vb8zincJLunQ5cWLZaOz8ngbsrs9M2bMOImrlpAYTHqdRpNJcFxT8hAG1tqrlrUiWQqlSgFN4gCwUA+ucDQJWrGJwab5h+f3jzD4cy/ApuZf7wnnTMQoJPfJBILgblLFg5YO4vZ873ikvYypp/nV5OzqudOcTxTE012O5u1CnxTR5qSr2VeM5G0BMsgIW3iJBSQ/Qh9coDR2VSkAqqILt8ILWPoYMw2yUCyU5tqW5PdoTivYLN1CXkoAHiFhPsQT7x4nCSmsVJfiP/kPlHkmQgHJIGrJH0ziGQnQDql0/JongBJWzQkuiYL8yPmPrFU4XEJSaFOHdwq3sTFp0gh0lSgzggl8sxd/nGBwpaxHuPqR7RLxhoJRjMQlRqS452+0GJ2gSzgeUKAJoBFSj0Ib0tF07RWEioAnWpFv/E31hcWAwn7WRLvTfh0glOPSVZsGcB2ux9oXjES1C6Eq/wCKj9yPaPTLQTepKtGAVytkYW/IDX9Sl7F+Tgj2yiLxZswHp9TCMbMlpU4WUkdUn3BGkFolrLsQsHgQfkR8oaddIfYd3quB9YkB0zP2q/8ACYkX8x+AoFVs9gRYA5FCQCPMvGnfmWkuagBdSiA3Vh9Iz2WSkUIlLU9yQxuri5gfG4CaghU0hTklKSAQgaZbtxw4Ro+giuTo2xGM70NLSW/eokJ8h4lew5xbuD+9ZtyRfqAS3OMpeOGtvlHn8Tl/vEA3CS7NVYUHO/IkkDy9PSPZWESnwgDoIy/iMv8Aen1iDHo/en1gJoLCY8mYYLZ7f1AZEKD34gQP+sl/vT6xjN2xKYABRUFXVakhtNXH3hoT0MFW/tFgUsSVEZABr34Zv7NChO16lFKJSlEXuQPP3HrA2O2xOltuy0u+RCzboWhDHqpnD5R4TwDWuScz6W945M7anKLVm+ibfIPBi1SWDqUtVIN1KNykE2AaynFzpDoByrHSgwrD3cMbNldmL8oy/i8nJPeTD/tTHOTCQc7gs4OujEdM41w2MXLRSkhnqL2uQAdbjKHRKYyxHaUJJAlFx+4sR5QHM7TzfhCU+T/MwFNZZctUc2+LoNODDhHiWsGsH0AN+NnPrBQ7Og2Ttd0qVMW1kje8DnM5M4AI6EteDTJQSVkJKX3aVXOoLhvlHN4fZ0ycpKEgXydQSLWDklhDPZuzZ1LSwhQByCgX0OWbxnki2vSw2McCmWpbCZQ3wllBWWpunJrRhjZNWJTKUHsWIUbWcMCcmBtzPCDMMtaEt+nciyySkXGekXloWuf3imSKbioFTcOH+TEXKMdOwE2N2YC++lNWgG6A1zmCm7WYi5gnYex0kCauaZZt3ZTc2+IhJqSPCxaGxCVFQXKZOhqS9i+SbRXCSpaSQkmkMGzte1+sE8sY6Y7YJg9nTVlVCkllEAKISpY0UlKmUoHpxhdM24uWCQlJLKF8g9suNz0jo/0CFoKkGtTNSSyfgsDk15hy0HGyfGbKJACpdFRYqZO6lL3tZTs3H62mq5WU52naMcLtMrSFrTS+rbvQeTQZOx6FEqJQl+G6kMAMoY7N2x3MuiQAUEk0qLkl2UbBNiQbNZo5PaOz1BCrpUzcQXUzhlDMG3lDXK99B6OP1HCJqVXSXD55xY9YmwOziKD3sxUhdihxZSCHqZTEX56QDicWZcyYgFMympL9H3gxztq4vC5bqv2GoXG7GMrEFJcZ+enQxRJJNgeNr5ZmE2C22tSzW3KkNDSXtIguFkG+p+IMfa3+Yt0iFGTVpFpksHxAeY+8WmISFbi1sLJLkdWDsA5MWxW0FTWKi7Pw+IlRNuZj3Drlh60kuLMWILKbyqKSekIAI4TeqCr8w7+jR7QvIX6G/oQfnF8XipCEJZe/8Sc2sL24l7coDw/aIpWDKBqTcE2A8rvaFwT9gNal/wC/1T/7okLFbbmEk2uScokT8tBR2ODrCB3g3vV/MWMF4afuhFmcuNSL+R4fggVQplpSkWHO/T8yhbtOUAsqTNJSE2YEAkh8jdx9ItutoBlM2cgvMlFKClxSUhaTa4KVWfhlxzMItroEwAVSZZTeyUpfluSw+mf1jXDYtRMvvF7ouyhvKzGbO8a4jZ/ek0T15uzlumbeUEZKW6HykK8Fs5lJXXKITdlAkHkzXg7bUuUtDI7hChdwKCW0yv05RodgzqSBOUev/wBorO7LzqR/rObv7Nb11h6KU5JVQqRspRDhSCOL248IFnymSSbFweIN/bOOjRsWexSJudg/SBZPZFK5ypc6cEEW8JVSQQDZxwN8vK4ejNtvs5+XOKHKSxUGORBFreoj0YhSyQolTDUPSLORwYDPhDfD9m0lRSFE+VLgairP5czB6OySdVkdP8feC0LZy4cZBQNm08x7RujDrO8ElmZ2yPWOll7CRLLldYcBj14p19IOm42TKsQlNVi6c+tidXeE2/YaOITId+WkOD2ZFCTvAl6iqlk5BOt4czXpSEJRf4g1Q4OVEpV7RsjBz1OalUg8O7Iyz49QYnkFCvC9kqFPMUmk+Gk56Pk2fAwdhtmyUKLB8m48+AGkZzsHZUzvFBSAzPcZ7pIDnUuS13jDE7QlJVJKyMnUCp2qs1gXa54xTBIIxGJkJU1ASpvEzFs7KHm943VjJr7kupDO4uTyGf56xjN7QyAGlylTOqGT6rufSAxtye5KEy5dTO5KzbJhZI8oVfQQ9WJoQSakjNlb2bWpvGGLwOGDd8Qh8ykhHsbZ8oR4rFTpqiqZOWSbGlpY1OSANSfWB04VIuEh+JufU3gcLCxljNuSgumUFzUJIZQJ3mz6npGCtslSSJcoIB1Wb+gH1jXZWCVNWUpNJCFqfOyEqJ9gYm1JEmUyZcwzFOoKyOVhZLtd8zk3GBwjLTCwGqYQQV01Z0Cl20e5aDUImd09KyAXMxRWoFy3xEpztlpAhMMFbYUZaZakpKEppAAZyCtSVE5kgrNrAsHyiqVUHRkcUFB1y5ZYgONxV3Pw2OuYOcWxWKRMkmW5QaqgogKYi7BmsSTpwgSYqpRNg5JYBgH0A0EVoPCE4p9hYbhJ0xbp7sLAqdQKUrW4tu1ceD58r3l4ErcUBK0pNKVJCS5a1VIKi6tX9IX034+0EYbaE2X4Vkcsx6G0OmvcdoIwuwkoBNDzEePJSEgvukNm4NwejZwBj0FR3RKQEDJymre5lTljxyENVdpFKBTMSFJUGU24T4tQ+ilaawMsSFF0rmS2ySoBaQwYM2XprDvVFRk49MA/RTAHpPlf5Qqxs1ZWxJZg4c+cdeJikJSRMQouWKHBTlSWDF3cwp2olQWXSokulZuxZRzLCq4CvSJSVmmTM5KmhGuQ43WsW5+huerNlGXdtkSC29pqbWNwzcMzBYwq13SD5ZesWwuylKLEt0FXyt7xbSMLYAZXOJHTo7LhviiQrQbOsBQQCthzJCfc2gSdLRU1TW1Y9Moz2zf/AEgG4qPHMW0GkB4lZSRctk5OdgXto5jnyP02izORhQtZSom1iQHcEl83aHWH2ciWGBPmwMIZcuXW6lFIOrOB5O/n84K75HwhZA5W9RCx3QdD+R3QWBMWw6h+msabTXJSBRUXOd29S0IsOkl6UM5e+5fyF4OK1MxIPL7xbugsCm4h1JIJAu6WG9/U9vSJKnywoiWJYJzyCieguWjRRQTTWCrVIUA2dmzyiVS02b2t7/SFD3EUqcgi9iLD2dnHnA07DYgkFNLapVl1f7CCUYhSQSXZ/i0GjNmI8mYklt58jZJ0Ul3GliY0TEaolhQNSxu2U1gD1LQFP2lg0EhSwo/7d4nnu2B52hJicOlayVOo8ySPQlosiSBkAOkEXZpPFKO6DZnaBIFMiSoJuL0oBcdCqB8dtKdODLKEJd2QC+vxPzjNokVRkCfoSTdaiODlvnG8rDpT4QB0EaRIYj2NsEgGYkHIm8YReUkk2eACrxHiwklv7j7xb9MpgdDkXsWzhgZk2PnBu2yjvTQ1IcClmsVAZWybyaGXaOUgiRSqWGlSgSNT3Up/CC5d89XhTi0NSCkAhOY+IEllH09oQGcuS0xKZm6Kk1PmAWcsL5XhltPGyQJkuTJFyyZjMGC1F3mOq4pFgLPC1CHClVJDaEmpXIMC/mwinckpKm3QQCeZdh7H0gAoBxN+X3Me1R6uWRYgg9PP5RU5fnL884AIpcezpZSopOYLHW8VjxoYEiRI8gAjxsnHLAZ3HBVx7+frGESAYfL2qNUDyLfN4YydrSmsSk8x9bt6iEATxjfCqlhaagSl969yPpCaCxvL2kSHpGvxp+8SEM6eSokIQkHQEkD1BMSI4fUdnbYmWmcATYiz6jkYUbVwqgGIvZsmLgB76W9xlDabKHjlF0uW1UAGz4hiOkXlzQsFKsiMjceTxnKNlJnI4DaU6UsghCgbMWHpr5Q2k7Wmu9KAD1/Hgbamwu7WFJBUgMxJKr8+fP5QH3hAsQHJt0jFZHDUkI6dMwqS9TnUZN+cYr+nCgQ5STkRpHL47bCpaUlJZQLk5ZNbmDwh7srbCZyApqSbG4zGkbqSl0AtndlJlSlVod3BAvrxygvDYCcAy1pLZEAu3O7e8Nlkxli8KVy2Sugvc6tyhOKoD2Xs9ISHUlfEVAt5A+8eFaCyAEuciQQQzFn4ctWEAbP7LykKqdZVxG6L8odo2elg28zuFO7ENkYpMKFGK2AkEq3kpu9wS7gvSouRYvfUdDz2PAlTAkqF8iHbpcAg8jHbT5FRSAdVEg+Ra/O/lAG2Nmy1pIYlaiUpJ0ZzkXBBAJfQCNLjJUXHJODuzl0rizQxHZxaRujwm+6VBsiohqgPWA9pYNUpAWpkhRKQQoKSSATYguMtX5tEpSSOhrFk30zGPVJILGxjEY8y1JUEhbXIPtlzi2M20qausy2sxCS5PNjfKKTTRyTg4S4mgEG4fAFUqaSFNQ4zFxdN9cnblGey8clLlSfEB4kpVTfNlA/SN9r9oFLdISEpslJqPN1MfDnkLBtYZBfCzgtQROTkGqKT3mVhYAn+p4qvZ4UQErZVhRMFBc6P4fWmFePC1XmTClKmdZBK5gGQQgMabeI0g8chHQStqJKUKQqmr+ZWN8LYOoX3Qp3NADKqctltGCbpszcq2BSJYlqImDXIJCjUNLm4ys9ydWIPu2SakgkqpFNR+KnNXmoqPnB84AzkKAO5LStm4FTf95S7cYTTwaJYLkpQauTzJjPwsxDxnVIq9mDxpIxJQXAB5EAj3jGPIkovNmuSTrcsG9hFHiR5AB68R48j0J4wDPIgEa1gZD1vGZU8AHoA1vEMzk0DTsYlOZvwFz/aAJ21VHwin3P2hWOhlNmhIdRAgOZtMfCH5n7QtUty5JJ9YKwQIKVlwArMDUXZ8nyMG2HQdL2bi1gKTKmkHIhFvlEjaZ2mW5zPmT7xIKf9YuR2hqkqqllwRqzsXBcORxuPaNAhMzelhlAB0E5nUpZurQPLxLpFwdUkBs8/p6RUy7umxzDfT7enCITsoLweOYsr149eBgLbWx3FcpL/ALk3J6i/sP7QUoibnaZqdF/Y8/8AMTCYspLKto505GInDkhnFYrChdgq4fIP5cusF4DEysOmlNanclTOkkZ2s3uY6faWxxM3pYAXqMgf7mOexCFOXIBGhBTloxAY9P8AOFvGFDHA7WqsJcwjpl0Lj0hohAIqTl7jkYQ4LH92lIWCbu/DKw6fWHKcQFXB/qBfyL2jojNSEFJn6H8+/SIpLXHqH+Q+phbi9vSJdlqAVycjq4FoKkT6gFJUCkjS+cVQBaMUFWXnxGfoHaNJyQql2WAT7gj6wP3aVBrdD4fQNf26RnWpBzbkcuoQn5wqHYRiJaqTSrMpHEh1Aa8jC3GbBlzRmAzOcyARvEpJqUoB7FriGoWletCnDOwci4LPa8e4iUCCFDeYsb8Gf3hqbQq8HzteyFSytzZJ8iH0Jy6RWSQ/5fL3zjrtu7OWuUnu1OAkOAzsKbPrkS3zj2XKStFCZYCEgFTA71kkKY/EXuQ1hFLYrp2zmZZJbV4Gm7VomyxLFVK0k61lJelPK2evSDNqz5ctapQQs5Dx2IIBbi17384zxODnS5aiZfdps5StCSA7Nu7ynJ1eNYw4JcmrfVsrNkWR+lDZaUzCvvEplquXprEwM4UUv30stm6jdw0F4HCJlj+Wgy1kBUxKlKQQm7gFaqSDxIV4rCFEjDT04cEJlBAQVAlRKqTvNbnduMaJkz8OhU3vJUrdAIAUTdmQzMTYBr684n5uNP76vrv3MuD8DTH4tKawahMAQmzECkEqflcF+WjvCtcpEvEJV3qkjuwlR7pQuCqxCXvZVnHhjbDIxK8MkDEJQgvMYSwLqABdQuQwyNnhPjcOpExCUTiuZMJf4bqLC7uQSTc84eP4jE58VLav+9Eyxyq2tDxOFlzaqd9r1Is7OCyWZWhe2vWBpmxZoDhNQZyzW97+UGJ7OSxYzJyv/wCgD82ptHJbWw3dzloL2NnL2NxfpDx/E/D/ABMnGHffVA8WTErfQ4XhmSk1AlTuljusWuWa8VpSOcDYZRoSNGiTsQlHiIH5wiGqdGiNiqKktCudtnRA8z9ozkYadPNgVDjkkfT0hDDJ+1Upy3jyy9YXzcetdnYcBaPMXhihZRYkZkZRMNhaqiSkUh2JZ7gMOJu/QGDYWhtgdgS+672bNszhEsOroSWAzEJ1SnJbLQat1gufi1UgZAaDKwHHOMp+IUslR8SiSSdSeXrDS8k2eLCAEkEu28+TubDU2bzeKJnFmGX31b8yjyXJzysHJJALcgTfPIQx2bshUwnRILE8W4feHYqM5UvDlIrVPCtaUpIfk6x8okPV9l0gkZ9Rf5x5EciqG8/CmSqk+AndPDlGsqdvU8s/p1iYrb0mbIClG5ZwPgJf2cGPUdoZmBlq/wBKVMcgJKg5DuHBFyDwce5jFOtI0NJssu7s18vf7+vGPau8IDb3z4Drw/xC9W207hIUCoBRAAZL8LuR78YttBKkgKSS3LT+35pGpIzwWMKSAfI8ORiu2NmiaK0jfGY/d/fgf7RhKmd7LK7VpasaqGi+vHyOpj3AbRIVSq3A6GInBSQ0zn1LseIsx/LGPcLOKgQWbQn5Eap9hyjo9sbKEwVoG/qP3f3+ccyCQoXZjzHyjlpx0B5gdjyQp5jqUM6lH0ADe8FbA2shM2YjdCFEUABiLEWA0ZItGm0NmqQHsXS4Y3dsiBw9OmUc/gMMRNCySikhVreQOlgxMaRyNv1Cao75SFZgW0P9tI9TNVkpm838jpC6VtyWD40JVq28T10g1GPlL+JCTwKxfpf2jpoDRUjVOXKyvMn6e0Ww2LIt4hwDqPrlGIm6pvzGXrFwurNh0yPXjCAYSQlXgIB1GsWKSSuol1AgF3AdKUux1BS4tw5wBQU/SjX+r/MbytpaLA8rnz/t6RNDvyfPdvSFoxSkrIKnTdIYGwa2lmh/2nxKDh1gLSTu2Cg/iTo8Psb2fkzVd5QlSiz1OXZgzPw+kIO0eBwkoyhSJa5i0jdSLJdishRZtAbOXzAMGaMc0scm36f+fwELipV7lMLtqVLwyQVoKxLG69yQnw29Ix2xtHD4iSwUarKSyFFlcCwbVjFJ/Z2TnLYpBNU1bzAk6hYDCUX0VLHUiMVbNUUplpmJUa3SalJQlLGuqpqTupI0ta5MYx+CxqfNN3d/3Q3ldcX0EbP7QS0SUIpmEpQHpRkwuXJ94BnbalGeiaJcw0pOZDklqTmbAEnzi+IQe7KgASxSlT3F7tqSw9FQr2bPpnpFNSkqQUB2LpKSBzBZov7Ljg3NXu735GpOVRGiu1kwTKu7FNLUkX61M7PpCva20jiFhRQEkBrEl+H1jo9p9rcZOnomIYIlqBTLHxN+8eJTjqA/nCztH/8AkYqZOlhkLKSlxTYJSDZmsoEdQYvHix42pwjT/P8AkJXuMxPiMatICQWtpnASze9zDDEbOWVhLOSwAF3J0tGM7BFKiFBlA3B0MbNNsyTpA0sR0+H24lElKQCtQSHJJpBa/M/l4QysQUVAfGmk2Bs4NuFwLiPULPT5/aHHQm7N8fi0LNbMSN67urUgNYaNfKB0gklizAm/AD89YgQ2kGS8AWde4k6qzPQZmHYgJEvj/eHux+zve3UprOzbxbNkkgeZIHXKGGx9mpLd3LKyclKBv0DfIecPU4Smyg3JvxohyopRFOF7KLSSpKAlItvkFY62AHQsToDDPC4Eiynzpdmfi3EZXYZiFeKkYyrdmladElRTSOQFh5Z6vBWydpTCpSZiVBgCFFg+69Ojl+US2u7KQwfl+GJGlP8AtPt94kSWfKQtTsD72jqtjbSnTgoKYoloAZQBJbrqBq2gjmFApFnfP8IjzCz2UCXN8hqT94irM0zucHjwFOUp5Fmbm4h5MlJWljYqGZ8J4O2R+5jn9pYEoIIyI9D5NDPY+KCkFJJCk5NqPrw9OMTCVPiyuzDZktUmaF2pCmKSHcPcEQdtXZYTSq1KxUkg5O/pllFMUA75hWf/AC/GPrDHZk1K5a5Sw6gBSeAe55kfVUbiB8DiHFOo9x94C25stwZiMs1D6/eJiZSpSyk2Ukt6QzwmMCh1zHPjGco2M5HBTU1UqFQuxcApVyJsILx2zETEUhT0VlR8LMxKVX56WuMni3aLAiUa0h0KswySf76Rr2dXV3aFaqmAFRsAZZYHQX1Pnz54rdMadHPy8ChCgClRu1IJcx0mDTLSAEBI4Uh1epvC/EhY3XAKHSQz1i1udmL5X0hZKxExJLhiC4BcWPFuevOKjKUdPYmqOyRMpsobvF970Hy94uZThxcHWEOz9qnJQSguxLWPR3h0hXxJd/8Acd0/nMx0KSl0I9Ewi2mo0MWoB8JblqfP7wDI2mJk4yzSlhbmXZg/4YLWgiBOwMcRizISVhJ5JF1LOg5DibMPKOOOzpmKmmZMWCSoVU7zWsl3pAA0BU1rQ/xMibPxCpaZikgJQWcsxUlKiztYGrnTDvA7IEtLFRUeJvdidTkwHryjHPlljjcVbNeKpKwHBYEyQopKqlAOoNXYUuSzm2YDOS5BhROxIqWARSdSpICjU5JSVOk55cTyjshhxdncAjzASR5OpoWbW2BIJ7xmUFKJDkVhPeski1zQLi9jGPwubPdZKryS1B9nKYicmml0lmZjkXJJsOn5kslrm1hXe3DM9S2bJgUkNHRnZ6KKqANxalZshSsPh1JF8mmLJAPFo1XJEtRCkUJVi5qC6EhIlqoShyreSllEpa1jwj0HY1w+rFIxaVEFe8ouFFCAkqdrghQY24Hyj3ET6kpdCyBupLhIBc2JpLnPV4bIx8hLEzEimYqYACyqQibJSAWYEpTLU2bqdoGx200LBSmaFlaikJTVrPQsLLhv5aEjMl1HmYVVuzTneuOhDisTL0JqGVjAxUtXIep9Y7ed2Vw4dqn1pYN5mw836QGjYDBqyD/tJbnqH9IfOzk4nJy8KX3QSejkwxw+wZqjcUjir7Zx02H2WlIZPrZz5s8Vxk9Mq1ClqZ2F+Qfhd8hBbfQ68guB7PBJDXVoWc+QLgekV2jg0yGmFClqJIdYUQKQ5JGbDllGB7RBQIZApBdLsSOIBsemfSNEbdC/5w7+WsjdJUJobStNyEkEgqqa3G83T9RfFONphmB28gggUVsKQpZoW+YCxdJ4EKQxYNeDcRt6WpKlNOMwJSlKVzQpIvfeIqsOr3e8JVyZZmkSpZlocMKnKiWHTQXsTrHuz8K85YUkslKiXsXDCxHMiOXJkudR/UjpbDRjVTVUJYPx9S5A4cI8nYW0ws7LSkHMCyn1bQR5spSRNBPhy57279Y8/VGhnaolRHPIel4yvVsrbNETktcl/wA5xICPn6xInizbjLw/0OMXMvrwvF8HilS1OlqsgWch9RwMDqIiJVHckc52WC2mBJomKK1Zg5sWyvz5mFf8bINkkaPUx9oEw04qEEYjZhYKLX4EW9Ic4R+8Fs6VPakTQqpNyBZw9Sci/NyNc4I2XtWopmIdKkkdbfQ5Ry+zp0pCt8OOAz9TzaHi9rSkGpIISv4QAGPysXilTWh2dXtnA1SkrSalF1XN6HsSeLuP8Qlws0oLnzibF7YJAWFIelKqQTnVYvwZydczFZ+JQS/hBYseBuIdMdochIWliKkkaxz87ZBlq7tI3Cd3opKwX8yIYbPxPwvY5GGeIw9aWBYjI5tGMo7K7E5mIMpEqkVhAcvdTWBa+QDW4cYXYnAKKQitKEpdnDqvzJAGuXLrBONw5lrS4Lsz6HeV62aPFT+VmuD+dc4yfZQplbGlJNSZhWrNsw/QD5/3hrKkrQkup0tYMXBOVmtCfDYmcJpSkkBQ3t1wOGv1hvIKkl1KqyyYAcbcfznB9SUkzk8XNVUSbNk2bvlygzD7dxMyYO6K1Mzg3GjgmwA9I6GZhkOWli7HwghTPxsfzrFZuLSlJSGkkAlgzG4ybXlnrG2J3oTTijxWGxHe96gy0qVLKDvO1QILBncWPXjDnB4uaUtNprNnTlYUuHG6SI46WmfNWO7Ss8CrcHX/AHdSY6mTsqfLkr7+YFGhdmuN066xOfBHKuKlT8oayP3Q0USdSAB0z+ZNI9IW7c2OVgzFT5gCN5CUlkg33uJU5N7ZwTiS4ZNyjMcibK+h8oXYqcaFgl93LQP+axh8N8K8T5TlbY3PwLx2dSUTq1LUpNaiqosqiq5D3L3BL6wbsPs7IMhC1ygpRDkkniebRTE4tpWJYvX3jX0NTMMy5JgzATaZKU5sGd3GZyjslSJU5eQ3B7Gkknu5MstmaUsOpNh5mJjJNBakAaUhgrmCBvD26wKjEqe1mNtRbK2UMsLjQf5vmWqq4OHdZf8AcqkcIKC7FtRMe0tnB2ISi9AIBFnIfrYe0c/OkTUKJd0+ZAZ78RzsesS3RrjxqfboZFcYYnZaJpBLhYuFpLKGevC55QrxGOWEhyLZtkekZztpL8LsNRx+pjn+0q6Rk1umZYjYyBMusTAPEf3F3u9nycg34R5LmBglIYaAZCIlyc4Gx0xY8AH5yjGcp5JW2FV0M9kygZyHLCoXOjXe8U72bKM1SKVFSTL1DVuauu6IW4DFTi7h90s9uA+RMM0lVDlwHGQdzkA3rFpOOgSTF2zMFNSoub55v4Qo/MCKzcaUL7tYJULbxb6Q3wWKRWKqkJFjVko/8gl0HkyhFcXIkGeULFYVSZZrrBqAJG6bEEtmbiOyEPeWyXaF5xKU2NT/ANSs+aVUnyiQ3V2UBulc1AYMlKgwYNrfnEjWsfj/AAa/Pzfi/dnzxZeKiJEjMxCsEq/KD1pe0SJFx6EwZNndneDkrK5f/G/lkfp6RIkLH2DJInEEH15x1+CwSZu+pBINkXyAyBHl84kSKm2kOCtlpskpLaiGeExbozuIkSM+yzVU4KFwCIEm7PQrKx9R94kSJaRVmM3Y6ncXtm7ZNx5fKE2JwmIWVBFwFEEAgNqzk34W5xIkQopbBjTZmFm0gqNQIswAbjq5y9oaDAKbJrvchtOD8/TnEiRnVst6LpwIZiRbgHPqdYptHEJ7lctyf9NTccla6ZRIkbwikzOTtAalmVkXv4SMtGJAu+Rtqb6wHiJIJTnSu4e5Z2IJ4ggh9WeJEhN26IYNKlpKA/hpJVxASCVZ8gYJC73YGo2GWZyiRIhq27/F/oEXlDhaCcXhK6QSQ12GRtr6+0SJGxRfEzwhLqyytqYT7S20ru1FApYeZcgcmziRI5pSbyKPsNukJsPPUuWVKOZI0009b/WBJuJpJJubeeUSJGfBc2iDOXtgvkGeGCFumo2iRI1lCNpAmMMIEqKaCSQTUkpDltUkkJPHephqrHpEpJNPdrJQFJBYqsCCDcG4vcc49iR18Iq6QrYGnYocmUWdJBlqulTg2fMD8F4z2NsmZIWVTBLJ0YOocN5h9YkSM0att9jQzCYkSJAI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restrictieve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planningstraditie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Right Arrow 4"/>
          <p:cNvSpPr/>
          <p:nvPr/>
        </p:nvSpPr>
        <p:spPr>
          <a:xfrm>
            <a:off x="395536" y="2924944"/>
            <a:ext cx="83529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026" y="2839595"/>
            <a:ext cx="672989" cy="2053767"/>
            <a:chOff x="327026" y="2839595"/>
            <a:chExt cx="672989" cy="2053767"/>
          </a:xfrm>
        </p:grpSpPr>
        <p:sp>
          <p:nvSpPr>
            <p:cNvPr id="6" name="TextBox 5"/>
            <p:cNvSpPr txBox="1"/>
            <p:nvPr/>
          </p:nvSpPr>
          <p:spPr>
            <a:xfrm rot="18359492">
              <a:off x="-16658" y="33663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 1945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359492">
              <a:off x="-319256" y="3574091"/>
              <a:ext cx="2053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Opbouw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functionele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err="1" smtClean="0"/>
                <a:t>hierarchie</a:t>
              </a:r>
              <a:endParaRPr lang="en-US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22717" y="2975693"/>
            <a:ext cx="442835" cy="1264962"/>
            <a:chOff x="1422717" y="2975693"/>
            <a:chExt cx="442835" cy="1264962"/>
          </a:xfrm>
        </p:grpSpPr>
        <p:sp>
          <p:nvSpPr>
            <p:cNvPr id="10" name="TextBox 9"/>
            <p:cNvSpPr txBox="1"/>
            <p:nvPr/>
          </p:nvSpPr>
          <p:spPr>
            <a:xfrm rot="18359492">
              <a:off x="1258569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8359492">
              <a:off x="1063794" y="3438897"/>
              <a:ext cx="1264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8861" y="2955635"/>
            <a:ext cx="449900" cy="1289007"/>
            <a:chOff x="2718861" y="2955635"/>
            <a:chExt cx="449900" cy="1289007"/>
          </a:xfrm>
        </p:grpSpPr>
        <p:sp>
          <p:nvSpPr>
            <p:cNvPr id="12" name="TextBox 11"/>
            <p:cNvSpPr txBox="1"/>
            <p:nvPr/>
          </p:nvSpPr>
          <p:spPr>
            <a:xfrm rot="18359492">
              <a:off x="2554713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359492">
              <a:off x="2354980" y="3430862"/>
              <a:ext cx="1289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pic>
        <p:nvPicPr>
          <p:cNvPr id="11268" name="Picture 4" descr="http://www.mab.com/PublishingImages/NL_Rotterdam_Alexandrium/NL_Rotterdam_Alexandrium_0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83" y="4169715"/>
            <a:ext cx="3524224" cy="21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 descr="data:image/jpeg;base64,/9j/4AAQSkZJRgABAQAAAQABAAD/2wCEAAkGBhMSERUUExQWFRUWGBoZGBgYFx4YGBgcGB0YHRoYHxobHCYfGB4kGxwYIC8gIycpLCwsGh4xNTAqNSYrLCkBCQoKDgwOGg8PGiwkHCQsLCwsKSwpLCwpLC0sLCkpLCwsLCwsLCwsLCwsLCwsLCwsLCwsLCwsLCwsLCksLCkpLP/AABEIALcBEwMBIgACEQEDEQH/xAAbAAACAwEBAQAAAAAAAAAAAAAEBQACAwYBB//EAEIQAAECBAMFBgUCBQMCBgMAAAECEQADEiEEMUEFIlFhcQYTMoGRoUKxwdHwFFIVM4Lh8SNicgeikrLC0uLyJEOD/8QAGQEAAwEBAQAAAAAAAAAAAAAAAAECAwQF/8QALBEAAgICAgECAwgDAAAAAAAAAAECEQMhEjFRIkEEE2EUMlKBkaHR8LHB4f/aAAwDAQACEQMRAD8A5WWJiRrbJi/P5xY40sEqBIdy7uG4F7QPK2nNdnlJNvhbM8gdGguZOcAlcybYFSRJpBJv4gsmxtbPPlF19SDCYpBU6Hyzc66t+COp2ftfB/p0ibvLTLzoQveBO4Kk7tmPByXvCM4Fawe7kTjewKCWDCznz9oEV2ZxalECSuw1ZL87kRDcgOwGIkqnCUidKZSCoKEpKd57Amk3Z9NOcC43ZUo4gJWULmEpuAzuCQWFjYZtqI53D9jsaHKpYtk8xIy8+car7OYmWUzClQpI5sdLh7c4abQ9ms2ZKSXpTZg5Ab0Jtr6RZOMw9JugH9tAL8gXA5wBNlTSbBxyVkYGStYrqStywe+g0PB4rkhbGoxssgqASWDk0AtfzgmZhwkJWQGUd0sQXZ3yfm7QiQpWW9xup31u8MP1c1Uru1qTSyWBJtQ4DNyMJzih7CU7QHw1jSyFN8o3RtSUwCpU1+IUkA8SEqRb1hJNQpCXqHPMmJhKlMysibtZ+Fzm8P5iFseTu0KAGQueGs1rAi+RI42hTtfFpcUhL0saiolxrY2to0eJ2cQCCTcl8vSPRsgOCXA5ocWzN3eI5MdMHM6Uqm5BOdPHoSbaw72RsXDG8ydLdQFIUKi7hjuEsS7M0Bo2PKe6hzGQ+Vv7QwwqkykKQlYCVC4fOl210c+sCflBQMvZMtN1G5UcmpUAQxrJAY9XytCjGSVd4ulO45pbeLOWGsNZ9CiKlLtrcvd+OUayZktyalZk3LXPWE2kVViHD7Nn2UJawBvOUqAtdnbVoaIE0nweb9D+7POGiMPNdk4iYkG9lMOniPGNv4StSWVOdi+aApy73of3gUxcQSVs9ZDkoDg51Bm4kOPfWMcRsBZSFLWJaGSakmoAKNjSzk5W04Q0RsiWBcv1mXtr4W9I1l7PlONxxd94cLcIfOh8WxLMwWElSqVqMxbVmZLNO7URSZahZVuVm6mSMNgiC86Yg1oQxSFOFf8A7LEboIL63EOpmFw4FpQO8AQbZnO2cZTNkoLsEP8ADvKbXMKI+cR8xMfBnOydnd/MXKw7zCh6cg6UkAm5tc5RursZihfu1ueQ6aEjzjsezsuXh0kzZCisk78siySBZgoWcczG6duyhJdS5qJwSSUguCreYCpK7Hd1s8XGiGjgZnZecg7yFHkW0bVoyVspT3lgkZsR9+nvHfdoO0xkhH6Zff1BVTjwtS2QGe96RSYMTjMIKkS0lZSQXawu2t3t5RXBPYjhcNgASRMlq8OY4uLE9AdRdukO8V2Kwyv5WJl/8VEJOZ1VZ7DleBzsFQN1jyT9Xi8rBGUqqsehHyMV8vXYWQf9PipJUibKVRTu1pJVUE5Nmzs5IyMH4bsv+nw6jPkFRC1MUTaTl+0aWN7xbCqXVvhMxKmpUsBt2xAUS7k3drNFMbtFMvEAmTWhKWozQokGliope5Ho0CX1D8gLGYGXMCKUTErpqU6gUBhkMlcGf0jzD7UmYYKomEO6CLl3Adqgwa17aR0U3a+CJAOE6mogdQzm3S8Ux2J2SkpH+okK1ekJ5kKufJ4G7ChOlMuZvqXNqObTUJD6sBLsHiRoufgwSECYUOaT34Dh7FqLPm0SFTHo7TZG0MFNrHeyandASnuVNc0sQEqOQcO8FI2d3iQuWvdUHCVpuMxcjpHyTC7RSorSAHQCouQAWawIdzcQ27Pf9S1yiElBVLFgnUOXJcfLKFJcSk7O5n7MmJG8nzSHH1MCIm57zh/iDeV29INwf/UXCKS6jMQWyMtSvdAI+UY4vt9gT8E1fSWB7rUkxKYFG4uOhjwM1la6hvm0chM7SzSXAPmsC39IMYTdsTjmw1uVKscjpGnFeSbfg7VUpJzS4D55ehz6wBOweHyLA8iBn0Ijk5mOmXqUE8ylgnzUTAS9oAsTOHI1JGvIQqiO2dViNkSCPGOllfMCFW0tlIpNksQzioMb3IOnnCWZteVrOJ5VLV8i0CTNuyAWoJ50i+WQN+OcKohv3Gy5Ut/GByr+hjL9Mg5TG6gEW8/cQum9oAkAiUoAszqSM+QvFlbYWCy0Jl8aqlKBZwCm3KIcCjaSgrdlBLWYuH4l9fXSD3mgOSkpvqCfVyYVoROX4VyQNCEv84Il4GazKm1Al2oDWdwOXLkIngLo0mrmComUORvcfKJh8WG3pZBGbZH2i0rDlIYLWAOBA+kbCYt7qq5KAMLi/IzzvUE2JHlHtTfFFJilOBRLOrXBYh3s2l4HtmZZzF0qOXvzhVJAGFD5qBHlF0SWyfy/zAB7ripPVIf/AM30i6UDSaPMFP0aBykhBZSQc1DzMRGLUD4lfP5xhLmrDspKtGqGfmYoqZNFzKfyeDm/dDDRtRQNleqRG38UWc0g9CR7F4VHGpbeQ3lGn6uXa5EHOPgLYw/VP4kEjkR9o1k4mUCD3ZccvoC3tAcvEpBarT2jaTjEEA1P5tD5xALGLkF3TmdR94O2JtdMkllFQJKmcU30AKsxC6XPlqFkhX9RMamYAzJSHLWD8esNN+waNpGHBO9NLdOut/lFEbPsStSlEGwSoZX5QPMQhRcu/EFoiZCfhmLD8wYu35FSNKVsAXABLXUWfytbhCz+GJUSTxJdyDnnlyg8lYsJj/8AJH1DR4lU433FDkT9YjixgeFwCZZJQ5JLEkOWGj8IK7/Ow/yA35ziyMWWDyzxsQRF5WIAH8vPNx5cRByaCkYnFj9qfNR+hjyNpoQSbHyAb5GPIPmSDicqdtYdOX/aj7gRsnbTpKky1kAVOVJG7qWckxzUpKa8jnbhyzi6kTFKYAk5gPp00EbUibGM3tQuqyEszBnBsTc3ucgWtaNJu3JgZjLLgGycidHJzEL0bJnKvS3NiOvSDE9mFkB1oHF1AANmSSR6QaBWZ/xmdqspI0CQGy10gZeKXvCtTk5ueJ9r6QdJwJaYipJSkBVRpuzWSXqychuce4aRh0sXB6k/JusPQA8zEhQAEspPF6iTwuOPWLYGQrvEkC4fXkSzZ5QZPXJUd2UVf8QoDz0grDYyYFpUJTMCl6iN05pzdi5e2sS6oNieROWqYSokE2UoOHAyFrWIjNaAZpHFxbNy4h9hFrStRMuW3wszi+T0ufOPRhlVBVV3dt4gHzU3tpEO7ARfw2alVdFCRdyGHS4Yvw1hyMAmYxspSQK6VkqNiHd83DZQZJQoKKitZfO6R6Clh6R4mWRksjoEj/0xVuh0YYvCgEiwKruUtQxySkEBi4DMTk0ZbJwCaJy1KJWfAxsWuQoFJs9IDsLG+sMDNWzd6v0R9Uxh3LF0qKS4NgkBxySkQ00O5eTPaeK7pCVS1iaFJPwNSofCWOefVovgMRMVLlrUgK70kICCCSbgCkGoX01aApmy1XpmG726v9/nG/erSE7oqS1JA8LZEDIMOcGh3vaCpuNRLq7ypBAyKSDfiODPlFsPPQpIUlQLvZjZmZ3Az4coU7axRnl1lRmKAS5sCck2AIsxu+sONo4mR+lRJlyUJmy6XneFUwJBBBCQbqLZvlnCetB6Wz1aTrq5vb8zincJLunQ5cWLZaOz8ngbsrs9M2bMOImrlpAYTHqdRpNJcFxT8hAG1tqrlrUiWQqlSgFN4gCwUA+ucDQJWrGJwab5h+f3jzD4cy/ApuZf7wnnTMQoJPfJBILgblLFg5YO4vZ873ikvYypp/nV5OzqudOcTxTE012O5u1CnxTR5qSr2VeM5G0BMsgIW3iJBSQ/Qh9coDR2VSkAqqILt8ILWPoYMw2yUCyU5tqW5PdoTivYLN1CXkoAHiFhPsQT7x4nCSmsVJfiP/kPlHkmQgHJIGrJH0ziGQnQDql0/JongBJWzQkuiYL8yPmPrFU4XEJSaFOHdwq3sTFp0gh0lSgzggl8sxd/nGBwpaxHuPqR7RLxhoJRjMQlRqS452+0GJ2gSzgeUKAJoBFSj0Ib0tF07RWEioAnWpFv/E31hcWAwn7WRLvTfh0glOPSVZsGcB2ux9oXjES1C6Eq/wCKj9yPaPTLQTepKtGAVytkYW/IDX9Sl7F+Tgj2yiLxZswHp9TCMbMlpU4WUkdUn3BGkFolrLsQsHgQfkR8oaddIfYd3quB9YkB0zP2q/8ACYkX8x+AoFVs9gRYA5FCQCPMvGnfmWkuagBdSiA3Vh9Iz2WSkUIlLU9yQxuri5gfG4CaghU0hTklKSAQgaZbtxw4Ro+giuTo2xGM70NLSW/eokJ8h4lew5xbuD+9ZtyRfqAS3OMpeOGtvlHn8Tl/vEA3CS7NVYUHO/IkkDy9PSPZWESnwgDoIy/iMv8Aen1iDHo/en1gJoLCY8mYYLZ7f1AZEKD34gQP+sl/vT6xjN2xKYABRUFXVakhtNXH3hoT0MFW/tFgUsSVEZABr34Zv7NChO16lFKJSlEXuQPP3HrA2O2xOltuy0u+RCzboWhDHqpnD5R4TwDWuScz6W945M7anKLVm+ibfIPBi1SWDqUtVIN1KNykE2AaynFzpDoByrHSgwrD3cMbNldmL8oy/i8nJPeTD/tTHOTCQc7gs4OujEdM41w2MXLRSkhnqL2uQAdbjKHRKYyxHaUJJAlFx+4sR5QHM7TzfhCU+T/MwFNZZctUc2+LoNODDhHiWsGsH0AN+NnPrBQ7Og2Ttd0qVMW1kje8DnM5M4AI6EteDTJQSVkJKX3aVXOoLhvlHN4fZ0ycpKEgXydQSLWDklhDPZuzZ1LSwhQByCgX0OWbxnki2vSw2McCmWpbCZQ3wllBWWpunJrRhjZNWJTKUHsWIUbWcMCcmBtzPCDMMtaEt+nciyySkXGekXloWuf3imSKbioFTcOH+TEXKMdOwE2N2YC++lNWgG6A1zmCm7WYi5gnYex0kCauaZZt3ZTc2+IhJqSPCxaGxCVFQXKZOhqS9i+SbRXCSpaSQkmkMGzte1+sE8sY6Y7YJg9nTVlVCkllEAKISpY0UlKmUoHpxhdM24uWCQlJLKF8g9suNz0jo/0CFoKkGtTNSSyfgsDk15hy0HGyfGbKJACpdFRYqZO6lL3tZTs3H62mq5WU52naMcLtMrSFrTS+rbvQeTQZOx6FEqJQl+G6kMAMoY7N2x3MuiQAUEk0qLkl2UbBNiQbNZo5PaOz1BCrpUzcQXUzhlDMG3lDXK99B6OP1HCJqVXSXD55xY9YmwOziKD3sxUhdihxZSCHqZTEX56QDicWZcyYgFMympL9H3gxztq4vC5bqv2GoXG7GMrEFJcZ+enQxRJJNgeNr5ZmE2C22tSzW3KkNDSXtIguFkG+p+IMfa3+Yt0iFGTVpFpksHxAeY+8WmISFbi1sLJLkdWDsA5MWxW0FTWKi7Pw+IlRNuZj3Drlh60kuLMWILKbyqKSekIAI4TeqCr8w7+jR7QvIX6G/oQfnF8XipCEJZe/8Sc2sL24l7coDw/aIpWDKBqTcE2A8rvaFwT9gNal/wC/1T/7okLFbbmEk2uScokT8tBR2ODrCB3g3vV/MWMF4afuhFmcuNSL+R4fggVQplpSkWHO/T8yhbtOUAsqTNJSE2YEAkh8jdx9ItutoBlM2cgvMlFKClxSUhaTa4KVWfhlxzMItroEwAVSZZTeyUpfluSw+mf1jXDYtRMvvF7ouyhvKzGbO8a4jZ/ek0T15uzlumbeUEZKW6HykK8Fs5lJXXKITdlAkHkzXg7bUuUtDI7hChdwKCW0yv05RodgzqSBOUev/wBorO7LzqR/rObv7Nb11h6KU5JVQqRspRDhSCOL248IFnymSSbFweIN/bOOjRsWexSJudg/SBZPZFK5ypc6cEEW8JVSQQDZxwN8vK4ejNtvs5+XOKHKSxUGORBFreoj0YhSyQolTDUPSLORwYDPhDfD9m0lRSFE+VLgairP5czB6OySdVkdP8feC0LZy4cZBQNm08x7RujDrO8ElmZ2yPWOll7CRLLldYcBj14p19IOm42TKsQlNVi6c+tidXeE2/YaOITId+WkOD2ZFCTvAl6iqlk5BOt4czXpSEJRf4g1Q4OVEpV7RsjBz1OalUg8O7Iyz49QYnkFCvC9kqFPMUmk+Gk56Pk2fAwdhtmyUKLB8m48+AGkZzsHZUzvFBSAzPcZ7pIDnUuS13jDE7QlJVJKyMnUCp2qs1gXa54xTBIIxGJkJU1ASpvEzFs7KHm943VjJr7kupDO4uTyGf56xjN7QyAGlylTOqGT6rufSAxtye5KEy5dTO5KzbJhZI8oVfQQ9WJoQSakjNlb2bWpvGGLwOGDd8Qh8ykhHsbZ8oR4rFTpqiqZOWSbGlpY1OSANSfWB04VIuEh+JufU3gcLCxljNuSgumUFzUJIZQJ3mz6npGCtslSSJcoIB1Wb+gH1jXZWCVNWUpNJCFqfOyEqJ9gYm1JEmUyZcwzFOoKyOVhZLtd8zk3GBwjLTCwGqYQQV01Z0Cl20e5aDUImd09KyAXMxRWoFy3xEpztlpAhMMFbYUZaZakpKEppAAZyCtSVE5kgrNrAsHyiqVUHRkcUFB1y5ZYgONxV3Pw2OuYOcWxWKRMkmW5QaqgogKYi7BmsSTpwgSYqpRNg5JYBgH0A0EVoPCE4p9hYbhJ0xbp7sLAqdQKUrW4tu1ceD58r3l4ErcUBK0pNKVJCS5a1VIKi6tX9IX034+0EYbaE2X4Vkcsx6G0OmvcdoIwuwkoBNDzEePJSEgvukNm4NwejZwBj0FR3RKQEDJymre5lTljxyENVdpFKBTMSFJUGU24T4tQ+ilaawMsSFF0rmS2ySoBaQwYM2XprDvVFRk49MA/RTAHpPlf5Qqxs1ZWxJZg4c+cdeJikJSRMQouWKHBTlSWDF3cwp2olQWXSokulZuxZRzLCq4CvSJSVmmTM5KmhGuQ43WsW5+huerNlGXdtkSC29pqbWNwzcMzBYwq13SD5ZesWwuylKLEt0FXyt7xbSMLYAZXOJHTo7LhviiQrQbOsBQQCthzJCfc2gSdLRU1TW1Y9Moz2zf/AEgG4qPHMW0GkB4lZSRctk5OdgXto5jnyP02izORhQtZSom1iQHcEl83aHWH2ciWGBPmwMIZcuXW6lFIOrOB5O/n84K75HwhZA5W9RCx3QdD+R3QWBMWw6h+msabTXJSBRUXOd29S0IsOkl6UM5e+5fyF4OK1MxIPL7xbugsCm4h1JIJAu6WG9/U9vSJKnywoiWJYJzyCieguWjRRQTTWCrVIUA2dmzyiVS02b2t7/SFD3EUqcgi9iLD2dnHnA07DYgkFNLapVl1f7CCUYhSQSXZ/i0GjNmI8mYklt58jZJ0Ul3GliY0TEaolhQNSxu2U1gD1LQFP2lg0EhSwo/7d4nnu2B52hJicOlayVOo8ySPQlosiSBkAOkEXZpPFKO6DZnaBIFMiSoJuL0oBcdCqB8dtKdODLKEJd2QC+vxPzjNokVRkCfoSTdaiODlvnG8rDpT4QB0EaRIYj2NsEgGYkHIm8YReUkk2eACrxHiwklv7j7xb9MpgdDkXsWzhgZk2PnBu2yjvTQ1IcClmsVAZWybyaGXaOUgiRSqWGlSgSNT3Up/CC5d89XhTi0NSCkAhOY+IEllH09oQGcuS0xKZm6Kk1PmAWcsL5XhltPGyQJkuTJFyyZjMGC1F3mOq4pFgLPC1CHClVJDaEmpXIMC/mwinckpKm3QQCeZdh7H0gAoBxN+X3Me1R6uWRYgg9PP5RU5fnL884AIpcezpZSopOYLHW8VjxoYEiRI8gAjxsnHLAZ3HBVx7+frGESAYfL2qNUDyLfN4YydrSmsSk8x9bt6iEATxjfCqlhaagSl969yPpCaCxvL2kSHpGvxp+8SEM6eSokIQkHQEkD1BMSI4fUdnbYmWmcATYiz6jkYUbVwqgGIvZsmLgB76W9xlDabKHjlF0uW1UAGz4hiOkXlzQsFKsiMjceTxnKNlJnI4DaU6UsghCgbMWHpr5Q2k7Wmu9KAD1/Hgbamwu7WFJBUgMxJKr8+fP5QH3hAsQHJt0jFZHDUkI6dMwqS9TnUZN+cYr+nCgQ5STkRpHL47bCpaUlJZQLk5ZNbmDwh7srbCZyApqSbG4zGkbqSl0AtndlJlSlVod3BAvrxygvDYCcAy1pLZEAu3O7e8Nlkxli8KVy2Sugvc6tyhOKoD2Xs9ISHUlfEVAt5A+8eFaCyAEuciQQQzFn4ctWEAbP7LykKqdZVxG6L8odo2elg28zuFO7ENkYpMKFGK2AkEq3kpu9wS7gvSouRYvfUdDz2PAlTAkqF8iHbpcAg8jHbT5FRSAdVEg+Ra/O/lAG2Nmy1pIYlaiUpJ0ZzkXBBAJfQCNLjJUXHJODuzl0rizQxHZxaRujwm+6VBsiohqgPWA9pYNUpAWpkhRKQQoKSSATYguMtX5tEpSSOhrFk30zGPVJILGxjEY8y1JUEhbXIPtlzi2M20qausy2sxCS5PNjfKKTTRyTg4S4mgEG4fAFUqaSFNQ4zFxdN9cnblGey8clLlSfEB4kpVTfNlA/SN9r9oFLdISEpslJqPN1MfDnkLBtYZBfCzgtQROTkGqKT3mVhYAn+p4qvZ4UQErZVhRMFBc6P4fWmFePC1XmTClKmdZBK5gGQQgMabeI0g8chHQStqJKUKQqmr+ZWN8LYOoX3Qp3NADKqctltGCbpszcq2BSJYlqImDXIJCjUNLm4ys9ydWIPu2SakgkqpFNR+KnNXmoqPnB84AzkKAO5LStm4FTf95S7cYTTwaJYLkpQauTzJjPwsxDxnVIq9mDxpIxJQXAB5EAj3jGPIkovNmuSTrcsG9hFHiR5AB68R48j0J4wDPIgEa1gZD1vGZU8AHoA1vEMzk0DTsYlOZvwFz/aAJ21VHwin3P2hWOhlNmhIdRAgOZtMfCH5n7QtUty5JJ9YKwQIKVlwArMDUXZ8nyMG2HQdL2bi1gKTKmkHIhFvlEjaZ2mW5zPmT7xIKf9YuR2hqkqqllwRqzsXBcORxuPaNAhMzelhlAB0E5nUpZurQPLxLpFwdUkBs8/p6RUy7umxzDfT7enCITsoLweOYsr149eBgLbWx3FcpL/ALk3J6i/sP7QUoibnaZqdF/Y8/8AMTCYspLKto505GInDkhnFYrChdgq4fIP5cusF4DEysOmlNanclTOkkZ2s3uY6faWxxM3pYAXqMgf7mOexCFOXIBGhBTloxAY9P8AOFvGFDHA7WqsJcwjpl0Lj0hohAIqTl7jkYQ4LH92lIWCbu/DKw6fWHKcQFXB/qBfyL2jojNSEFJn6H8+/SIpLXHqH+Q+phbi9vSJdlqAVycjq4FoKkT6gFJUCkjS+cVQBaMUFWXnxGfoHaNJyQql2WAT7gj6wP3aVBrdD4fQNf26RnWpBzbkcuoQn5wqHYRiJaqTSrMpHEh1Aa8jC3GbBlzRmAzOcyARvEpJqUoB7FriGoWletCnDOwci4LPa8e4iUCCFDeYsb8Gf3hqbQq8HzteyFSytzZJ8iH0Jy6RWSQ/5fL3zjrtu7OWuUnu1OAkOAzsKbPrkS3zj2XKStFCZYCEgFTA71kkKY/EXuQ1hFLYrp2zmZZJbV4Gm7VomyxLFVK0k61lJelPK2evSDNqz5ctapQQs5Dx2IIBbi17384zxODnS5aiZfdps5StCSA7Nu7ynJ1eNYw4JcmrfVsrNkWR+lDZaUzCvvEplquXprEwM4UUv30stm6jdw0F4HCJlj+Wgy1kBUxKlKQQm7gFaqSDxIV4rCFEjDT04cEJlBAQVAlRKqTvNbnduMaJkz8OhU3vJUrdAIAUTdmQzMTYBr684n5uNP76vrv3MuD8DTH4tKawahMAQmzECkEqflcF+WjvCtcpEvEJV3qkjuwlR7pQuCqxCXvZVnHhjbDIxK8MkDEJQgvMYSwLqABdQuQwyNnhPjcOpExCUTiuZMJf4bqLC7uQSTc84eP4jE58VLav+9Eyxyq2tDxOFlzaqd9r1Is7OCyWZWhe2vWBpmxZoDhNQZyzW97+UGJ7OSxYzJyv/wCgD82ptHJbWw3dzloL2NnL2NxfpDx/E/D/ABMnGHffVA8WTErfQ4XhmSk1AlTuljusWuWa8VpSOcDYZRoSNGiTsQlHiIH5wiGqdGiNiqKktCudtnRA8z9ozkYadPNgVDjkkfT0hDDJ+1Upy3jyy9YXzcetdnYcBaPMXhihZRYkZkZRMNhaqiSkUh2JZ7gMOJu/QGDYWhtgdgS+672bNszhEsOroSWAzEJ1SnJbLQat1gufi1UgZAaDKwHHOMp+IUslR8SiSSdSeXrDS8k2eLCAEkEu28+TubDU2bzeKJnFmGX31b8yjyXJzysHJJALcgTfPIQx2bshUwnRILE8W4feHYqM5UvDlIrVPCtaUpIfk6x8okPV9l0gkZ9Rf5x5EciqG8/CmSqk+AndPDlGsqdvU8s/p1iYrb0mbIClG5ZwPgJf2cGPUdoZmBlq/wBKVMcgJKg5DuHBFyDwce5jFOtI0NJssu7s18vf7+vGPau8IDb3z4Drw/xC9W207hIUCoBRAAZL8LuR78YttBKkgKSS3LT+35pGpIzwWMKSAfI8ORiu2NmiaK0jfGY/d/fgf7RhKmd7LK7VpasaqGi+vHyOpj3AbRIVSq3A6GInBSQ0zn1LseIsx/LGPcLOKgQWbQn5Eap9hyjo9sbKEwVoG/qP3f3+ccyCQoXZjzHyjlpx0B5gdjyQp5jqUM6lH0ADe8FbA2shM2YjdCFEUABiLEWA0ZItGm0NmqQHsXS4Y3dsiBw9OmUc/gMMRNCySikhVreQOlgxMaRyNv1Cao75SFZgW0P9tI9TNVkpm838jpC6VtyWD40JVq28T10g1GPlL+JCTwKxfpf2jpoDRUjVOXKyvMn6e0Ww2LIt4hwDqPrlGIm6pvzGXrFwurNh0yPXjCAYSQlXgIB1GsWKSSuol1AgF3AdKUux1BS4tw5wBQU/SjX+r/MbytpaLA8rnz/t6RNDvyfPdvSFoxSkrIKnTdIYGwa2lmh/2nxKDh1gLSTu2Cg/iTo8Psb2fkzVd5QlSiz1OXZgzPw+kIO0eBwkoyhSJa5i0jdSLJdishRZtAbOXzAMGaMc0scm36f+fwELipV7lMLtqVLwyQVoKxLG69yQnw29Ix2xtHD4iSwUarKSyFFlcCwbVjFJ/Z2TnLYpBNU1bzAk6hYDCUX0VLHUiMVbNUUplpmJUa3SalJQlLGuqpqTupI0ta5MYx+CxqfNN3d/3Q3ldcX0EbP7QS0SUIpmEpQHpRkwuXJ94BnbalGeiaJcw0pOZDklqTmbAEnzi+IQe7KgASxSlT3F7tqSw9FQr2bPpnpFNSkqQUB2LpKSBzBZov7Ljg3NXu735GpOVRGiu1kwTKu7FNLUkX61M7PpCva20jiFhRQEkBrEl+H1jo9p9rcZOnomIYIlqBTLHxN+8eJTjqA/nCztH/8AkYqZOlhkLKSlxTYJSDZmsoEdQYvHix42pwjT/P8AkJXuMxPiMatICQWtpnASze9zDDEbOWVhLOSwAF3J0tGM7BFKiFBlA3B0MbNNsyTpA0sR0+H24lElKQCtQSHJJpBa/M/l4QysQUVAfGmk2Bs4NuFwLiPULPT5/aHHQm7N8fi0LNbMSN67urUgNYaNfKB0gklizAm/AD89YgQ2kGS8AWde4k6qzPQZmHYgJEvj/eHux+zve3UprOzbxbNkkgeZIHXKGGx9mpLd3LKyclKBv0DfIecPU4Smyg3JvxohyopRFOF7KLSSpKAlItvkFY62AHQsToDDPC4Eiynzpdmfi3EZXYZiFeKkYyrdmladElRTSOQFh5Z6vBWydpTCpSZiVBgCFFg+69Ojl+US2u7KQwfl+GJGlP8AtPt94kSWfKQtTsD72jqtjbSnTgoKYoloAZQBJbrqBq2gjmFApFnfP8IjzCz2UCXN8hqT94irM0zucHjwFOUp5Fmbm4h5MlJWljYqGZ8J4O2R+5jn9pYEoIIyI9D5NDPY+KCkFJJCk5NqPrw9OMTCVPiyuzDZktUmaF2pCmKSHcPcEQdtXZYTSq1KxUkg5O/pllFMUA75hWf/AC/GPrDHZk1K5a5Sw6gBSeAe55kfVUbiB8DiHFOo9x94C25stwZiMs1D6/eJiZSpSyk2Ukt6QzwmMCh1zHPjGco2M5HBTU1UqFQuxcApVyJsILx2zETEUhT0VlR8LMxKVX56WuMni3aLAiUa0h0KswySf76Rr2dXV3aFaqmAFRsAZZYHQX1Pnz54rdMadHPy8ChCgClRu1IJcx0mDTLSAEBI4Uh1epvC/EhY3XAKHSQz1i1udmL5X0hZKxExJLhiC4BcWPFuevOKjKUdPYmqOyRMpsobvF970Hy94uZThxcHWEOz9qnJQSguxLWPR3h0hXxJd/8Acd0/nMx0KSl0I9Ewi2mo0MWoB8JblqfP7wDI2mJk4yzSlhbmXZg/4YLWgiBOwMcRizISVhJ5JF1LOg5DibMPKOOOzpmKmmZMWCSoVU7zWsl3pAA0BU1rQ/xMibPxCpaZikgJQWcsxUlKiztYGrnTDvA7IEtLFRUeJvdidTkwHryjHPlljjcVbNeKpKwHBYEyQopKqlAOoNXYUuSzm2YDOS5BhROxIqWARSdSpICjU5JSVOk55cTyjshhxdncAjzASR5OpoWbW2BIJ7xmUFKJDkVhPeski1zQLi9jGPwubPdZKryS1B9nKYicmml0lmZjkXJJsOn5kslrm1hXe3DM9S2bJgUkNHRnZ6KKqANxalZshSsPh1JF8mmLJAPFo1XJEtRCkUJVi5qC6EhIlqoShyreSllEpa1jwj0HY1w+rFIxaVEFe8ouFFCAkqdrghQY24Hyj3ET6kpdCyBupLhIBc2JpLnPV4bIx8hLEzEimYqYACyqQibJSAWYEpTLU2bqdoGx200LBSmaFlaikJTVrPQsLLhv5aEjMl1HmYVVuzTneuOhDisTL0JqGVjAxUtXIep9Y7ed2Vw4dqn1pYN5mw836QGjYDBqyD/tJbnqH9IfOzk4nJy8KX3QSejkwxw+wZqjcUjir7Zx02H2WlIZPrZz5s8Vxk9Mq1ClqZ2F+Qfhd8hBbfQ68guB7PBJDXVoWc+QLgekV2jg0yGmFClqJIdYUQKQ5JGbDllGB7RBQIZApBdLsSOIBsemfSNEbdC/5w7+WsjdJUJobStNyEkEgqqa3G83T9RfFONphmB28gggUVsKQpZoW+YCxdJ4EKQxYNeDcRt6WpKlNOMwJSlKVzQpIvfeIqsOr3e8JVyZZmkSpZlocMKnKiWHTQXsTrHuz8K85YUkslKiXsXDCxHMiOXJkudR/UjpbDRjVTVUJYPx9S5A4cI8nYW0ws7LSkHMCyn1bQR5spSRNBPhy57279Y8/VGhnaolRHPIel4yvVsrbNETktcl/wA5xICPn6xInizbjLw/0OMXMvrwvF8HilS1OlqsgWch9RwMDqIiJVHckc52WC2mBJomKK1Zg5sWyvz5mFf8bINkkaPUx9oEw04qEEYjZhYKLX4EW9Ic4R+8Fs6VPakTQqpNyBZw9Sci/NyNc4I2XtWopmIdKkkdbfQ5Ry+zp0pCt8OOAz9TzaHi9rSkGpIISv4QAGPysXilTWh2dXtnA1SkrSalF1XN6HsSeLuP8Qlws0oLnzibF7YJAWFIelKqQTnVYvwZydczFZ+JQS/hBYseBuIdMdochIWliKkkaxz87ZBlq7tI3Cd3opKwX8yIYbPxPwvY5GGeIw9aWBYjI5tGMo7K7E5mIMpEqkVhAcvdTWBa+QDW4cYXYnAKKQitKEpdnDqvzJAGuXLrBONw5lrS4Lsz6HeV62aPFT+VmuD+dc4yfZQplbGlJNSZhWrNsw/QD5/3hrKkrQkup0tYMXBOVmtCfDYmcJpSkkBQ3t1wOGv1hvIKkl1KqyyYAcbcfznB9SUkzk8XNVUSbNk2bvlygzD7dxMyYO6K1Mzg3GjgmwA9I6GZhkOWli7HwghTPxsfzrFZuLSlJSGkkAlgzG4ybXlnrG2J3oTTijxWGxHe96gy0qVLKDvO1QILBncWPXjDnB4uaUtNprNnTlYUuHG6SI46WmfNWO7Ss8CrcHX/AHdSY6mTsqfLkr7+YFGhdmuN066xOfBHKuKlT8oayP3Q0USdSAB0z+ZNI9IW7c2OVgzFT5gCN5CUlkg33uJU5N7ZwTiS4ZNyjMcibK+h8oXYqcaFgl93LQP+axh8N8K8T5TlbY3PwLx2dSUTq1LUpNaiqosqiq5D3L3BL6wbsPs7IMhC1ygpRDkkniebRTE4tpWJYvX3jX0NTMMy5JgzATaZKU5sGd3GZyjslSJU5eQ3B7Gkknu5MstmaUsOpNh5mJjJNBakAaUhgrmCBvD26wKjEqe1mNtRbK2UMsLjQf5vmWqq4OHdZf8AcqkcIKC7FtRMe0tnB2ISi9AIBFnIfrYe0c/OkTUKJd0+ZAZ78RzsesS3RrjxqfboZFcYYnZaJpBLhYuFpLKGevC55QrxGOWEhyLZtkekZztpL8LsNRx+pjn+0q6Rk1umZYjYyBMusTAPEf3F3u9nycg34R5LmBglIYaAZCIlyc4Gx0xY8AH5yjGcp5JW2FV0M9kygZyHLCoXOjXe8U72bKM1SKVFSTL1DVuauu6IW4DFTi7h90s9uA+RMM0lVDlwHGQdzkA3rFpOOgSTF2zMFNSoub55v4Qo/MCKzcaUL7tYJULbxb6Q3wWKRWKqkJFjVko/8gl0HkyhFcXIkGeULFYVSZZrrBqAJG6bEEtmbiOyEPeWyXaF5xKU2NT/ANSs+aVUnyiQ3V2UBulc1AYMlKgwYNrfnEjWsfj/AAa/Pzfi/dnzxZeKiJEjMxCsEq/KD1pe0SJFx6EwZNndneDkrK5f/G/lkfp6RIkLH2DJInEEH15x1+CwSZu+pBINkXyAyBHl84kSKm2kOCtlpskpLaiGeExbozuIkSM+yzVU4KFwCIEm7PQrKx9R94kSJaRVmM3Y6ncXtm7ZNx5fKE2JwmIWVBFwFEEAgNqzk34W5xIkQopbBjTZmFm0gqNQIswAbjq5y9oaDAKbJrvchtOD8/TnEiRnVst6LpwIZiRbgHPqdYptHEJ7lctyf9NTccla6ZRIkbwikzOTtAalmVkXv4SMtGJAu+Rtqb6wHiJIJTnSu4e5Z2IJ4ggh9WeJEhN26IYNKlpKA/hpJVxASCVZ8gYJC73YGo2GWZyiRIhq27/F/oEXlDhaCcXhK6QSQ12GRtr6+0SJGxRfEzwhLqyytqYT7S20ru1FApYeZcgcmziRI5pSbyKPsNukJsPPUuWVKOZI0009b/WBJuJpJJubeeUSJGfBc2iDOXtgvkGeGCFumo2iRI1lCNpAmMMIEqKaCSQTUkpDltUkkJPHephqrHpEpJNPdrJQFJBYqsCCDcG4vcc49iR18Iq6QrYGnYocmUWdJBlqulTg2fMD8F4z2NsmZIWVTBLJ0YOocN5h9YkSM0att9jQzCYkSJAI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5" name="Picture 11" descr="http://www.eropuitinlimburg.com/wp-content/uploads/2012/04/Woonboulevard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82" y="848102"/>
            <a:ext cx="2988270" cy="19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restrictieve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planningstraditie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Right Arrow 4"/>
          <p:cNvSpPr/>
          <p:nvPr/>
        </p:nvSpPr>
        <p:spPr>
          <a:xfrm>
            <a:off x="395536" y="2924944"/>
            <a:ext cx="83529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026" y="2839595"/>
            <a:ext cx="672989" cy="2053767"/>
            <a:chOff x="327026" y="2839595"/>
            <a:chExt cx="672989" cy="2053767"/>
          </a:xfrm>
        </p:grpSpPr>
        <p:sp>
          <p:nvSpPr>
            <p:cNvPr id="6" name="TextBox 5"/>
            <p:cNvSpPr txBox="1"/>
            <p:nvPr/>
          </p:nvSpPr>
          <p:spPr>
            <a:xfrm rot="18359492">
              <a:off x="-16658" y="33663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 1945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359492">
              <a:off x="-319256" y="3574091"/>
              <a:ext cx="2053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Opbouw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functionele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err="1" smtClean="0"/>
                <a:t>hierarchie</a:t>
              </a:r>
              <a:endParaRPr lang="en-US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22717" y="2975693"/>
            <a:ext cx="442835" cy="1264962"/>
            <a:chOff x="1422717" y="2975693"/>
            <a:chExt cx="442835" cy="1264962"/>
          </a:xfrm>
        </p:grpSpPr>
        <p:sp>
          <p:nvSpPr>
            <p:cNvPr id="10" name="TextBox 9"/>
            <p:cNvSpPr txBox="1"/>
            <p:nvPr/>
          </p:nvSpPr>
          <p:spPr>
            <a:xfrm rot="18359492">
              <a:off x="1258569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8359492">
              <a:off x="1063794" y="3438897"/>
              <a:ext cx="1264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8861" y="2955635"/>
            <a:ext cx="449900" cy="1289007"/>
            <a:chOff x="2718861" y="2955635"/>
            <a:chExt cx="449900" cy="1289007"/>
          </a:xfrm>
        </p:grpSpPr>
        <p:sp>
          <p:nvSpPr>
            <p:cNvPr id="12" name="TextBox 11"/>
            <p:cNvSpPr txBox="1"/>
            <p:nvPr/>
          </p:nvSpPr>
          <p:spPr>
            <a:xfrm rot="18359492">
              <a:off x="2554713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359492">
              <a:off x="2354980" y="3430862"/>
              <a:ext cx="1289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75045" y="2898011"/>
            <a:ext cx="460300" cy="1324402"/>
            <a:chOff x="4375045" y="2898011"/>
            <a:chExt cx="460300" cy="1324402"/>
          </a:xfrm>
        </p:grpSpPr>
        <p:sp>
          <p:nvSpPr>
            <p:cNvPr id="14" name="TextBox 13"/>
            <p:cNvSpPr txBox="1"/>
            <p:nvPr/>
          </p:nvSpPr>
          <p:spPr>
            <a:xfrm rot="18359492">
              <a:off x="4210897" y="32047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8359492">
              <a:off x="4003867" y="339093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Nota </a:t>
              </a:r>
              <a:r>
                <a:rPr lang="en-US" sz="1600" dirty="0" err="1" smtClean="0"/>
                <a:t>Ruimte</a:t>
              </a:r>
              <a:endParaRPr lang="en-US" sz="16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49770" y="2984546"/>
            <a:ext cx="487699" cy="1018227"/>
            <a:chOff x="5049770" y="2984546"/>
            <a:chExt cx="487699" cy="1018227"/>
          </a:xfrm>
        </p:grpSpPr>
        <p:sp>
          <p:nvSpPr>
            <p:cNvPr id="16" name="TextBox 15"/>
            <p:cNvSpPr txBox="1"/>
            <p:nvPr/>
          </p:nvSpPr>
          <p:spPr>
            <a:xfrm rot="18359492">
              <a:off x="4885622" y="318068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8359492">
              <a:off x="4859078" y="3324383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Brief IPO</a:t>
              </a:r>
            </a:p>
          </p:txBody>
        </p:sp>
      </p:grpSp>
      <p:sp>
        <p:nvSpPr>
          <p:cNvPr id="24" name="AutoShape 8" descr="data:image/jpeg;base64,/9j/4AAQSkZJRgABAQAAAQABAAD/2wCEAAkGBhMSERUUExQWFRUWGBoZGBgYFx4YGBgcGB0YHRoYHxobHCYfGB4kGxwYIC8gIycpLCwsGh4xNTAqNSYrLCkBCQoKDgwOGg8PGiwkHCQsLCwsKSwpLCwpLC0sLCkpLCwsLCwsLCwsLCwsLCwsLCwsLCwsLCwsLCwsLCksLCkpLP/AABEIALcBEwMBIgACEQEDEQH/xAAbAAACAwEBAQAAAAAAAAAAAAAEBQACAwYBB//EAEIQAAECBAMFBgUCBQMCBgMAAAECEQADEiEEMUEFIlFhcQYTMoGRoUKxwdHwFFIVM4Lh8SNicgeikrLC0uLyJEOD/8QAGQEAAwEBAQAAAAAAAAAAAAAAAAECAwQF/8QALBEAAgICAgECAwgDAAAAAAAAAAECEQMhEjFRIkEEE2EUMlKBkaHR8LHB4f/aAAwDAQACEQMRAD8A5WWJiRrbJi/P5xY40sEqBIdy7uG4F7QPK2nNdnlJNvhbM8gdGguZOcAlcybYFSRJpBJv4gsmxtbPPlF19SDCYpBU6Hyzc66t+COp2ftfB/p0ibvLTLzoQveBO4Kk7tmPByXvCM4Fawe7kTjewKCWDCznz9oEV2ZxalECSuw1ZL87kRDcgOwGIkqnCUidKZSCoKEpKd57Amk3Z9NOcC43ZUo4gJWULmEpuAzuCQWFjYZtqI53D9jsaHKpYtk8xIy8+car7OYmWUzClQpI5sdLh7c4abQ9ms2ZKSXpTZg5Ab0Jtr6RZOMw9JugH9tAL8gXA5wBNlTSbBxyVkYGStYrqStywe+g0PB4rkhbGoxssgqASWDk0AtfzgmZhwkJWQGUd0sQXZ3yfm7QiQpWW9xup31u8MP1c1Uru1qTSyWBJtQ4DNyMJzih7CU7QHw1jSyFN8o3RtSUwCpU1+IUkA8SEqRb1hJNQpCXqHPMmJhKlMysibtZ+Fzm8P5iFseTu0KAGQueGs1rAi+RI42hTtfFpcUhL0saiolxrY2to0eJ2cQCCTcl8vSPRsgOCXA5ocWzN3eI5MdMHM6Uqm5BOdPHoSbaw72RsXDG8ydLdQFIUKi7hjuEsS7M0Bo2PKe6hzGQ+Vv7QwwqkykKQlYCVC4fOl210c+sCflBQMvZMtN1G5UcmpUAQxrJAY9XytCjGSVd4ulO45pbeLOWGsNZ9CiKlLtrcvd+OUayZktyalZk3LXPWE2kVViHD7Nn2UJawBvOUqAtdnbVoaIE0nweb9D+7POGiMPNdk4iYkG9lMOniPGNv4StSWVOdi+aApy73of3gUxcQSVs9ZDkoDg51Bm4kOPfWMcRsBZSFLWJaGSakmoAKNjSzk5W04Q0RsiWBcv1mXtr4W9I1l7PlONxxd94cLcIfOh8WxLMwWElSqVqMxbVmZLNO7URSZahZVuVm6mSMNgiC86Yg1oQxSFOFf8A7LEboIL63EOpmFw4FpQO8AQbZnO2cZTNkoLsEP8ADvKbXMKI+cR8xMfBnOydnd/MXKw7zCh6cg6UkAm5tc5RursZihfu1ueQ6aEjzjsezsuXh0kzZCisk78siySBZgoWcczG6duyhJdS5qJwSSUguCreYCpK7Hd1s8XGiGjgZnZecg7yFHkW0bVoyVspT3lgkZsR9+nvHfdoO0xkhH6Zff1BVTjwtS2QGe96RSYMTjMIKkS0lZSQXawu2t3t5RXBPYjhcNgASRMlq8OY4uLE9AdRdukO8V2Kwyv5WJl/8VEJOZ1VZ7DleBzsFQN1jyT9Xi8rBGUqqsehHyMV8vXYWQf9PipJUibKVRTu1pJVUE5Nmzs5IyMH4bsv+nw6jPkFRC1MUTaTl+0aWN7xbCqXVvhMxKmpUsBt2xAUS7k3drNFMbtFMvEAmTWhKWozQokGliope5Ho0CX1D8gLGYGXMCKUTErpqU6gUBhkMlcGf0jzD7UmYYKomEO6CLl3Adqgwa17aR0U3a+CJAOE6mogdQzm3S8Ux2J2SkpH+okK1ekJ5kKufJ4G7ChOlMuZvqXNqObTUJD6sBLsHiRoufgwSECYUOaT34Dh7FqLPm0SFTHo7TZG0MFNrHeyandASnuVNc0sQEqOQcO8FI2d3iQuWvdUHCVpuMxcjpHyTC7RSorSAHQCouQAWawIdzcQ27Pf9S1yiElBVLFgnUOXJcfLKFJcSk7O5n7MmJG8nzSHH1MCIm57zh/iDeV29INwf/UXCKS6jMQWyMtSvdAI+UY4vt9gT8E1fSWB7rUkxKYFG4uOhjwM1la6hvm0chM7SzSXAPmsC39IMYTdsTjmw1uVKscjpGnFeSbfg7VUpJzS4D55ehz6wBOweHyLA8iBn0Ijk5mOmXqUE8ylgnzUTAS9oAsTOHI1JGvIQqiO2dViNkSCPGOllfMCFW0tlIpNksQzioMb3IOnnCWZteVrOJ5VLV8i0CTNuyAWoJ50i+WQN+OcKohv3Gy5Ut/GByr+hjL9Mg5TG6gEW8/cQum9oAkAiUoAszqSM+QvFlbYWCy0Jl8aqlKBZwCm3KIcCjaSgrdlBLWYuH4l9fXSD3mgOSkpvqCfVyYVoROX4VyQNCEv84Il4GazKm1Al2oDWdwOXLkIngLo0mrmComUORvcfKJh8WG3pZBGbZH2i0rDlIYLWAOBA+kbCYt7qq5KAMLi/IzzvUE2JHlHtTfFFJilOBRLOrXBYh3s2l4HtmZZzF0qOXvzhVJAGFD5qBHlF0SWyfy/zAB7ripPVIf/AM30i6UDSaPMFP0aBykhBZSQc1DzMRGLUD4lfP5xhLmrDspKtGqGfmYoqZNFzKfyeDm/dDDRtRQNleqRG38UWc0g9CR7F4VHGpbeQ3lGn6uXa5EHOPgLYw/VP4kEjkR9o1k4mUCD3ZccvoC3tAcvEpBarT2jaTjEEA1P5tD5xALGLkF3TmdR94O2JtdMkllFQJKmcU30AKsxC6XPlqFkhX9RMamYAzJSHLWD8esNN+waNpGHBO9NLdOut/lFEbPsStSlEGwSoZX5QPMQhRcu/EFoiZCfhmLD8wYu35FSNKVsAXABLXUWfytbhCz+GJUSTxJdyDnnlyg8lYsJj/8AJH1DR4lU433FDkT9YjixgeFwCZZJQ5JLEkOWGj8IK7/Ow/yA35ziyMWWDyzxsQRF5WIAH8vPNx5cRByaCkYnFj9qfNR+hjyNpoQSbHyAb5GPIPmSDicqdtYdOX/aj7gRsnbTpKky1kAVOVJG7qWckxzUpKa8jnbhyzi6kTFKYAk5gPp00EbUibGM3tQuqyEszBnBsTc3ucgWtaNJu3JgZjLLgGycidHJzEL0bJnKvS3NiOvSDE9mFkB1oHF1AANmSSR6QaBWZ/xmdqspI0CQGy10gZeKXvCtTk5ueJ9r6QdJwJaYipJSkBVRpuzWSXqychuce4aRh0sXB6k/JusPQA8zEhQAEspPF6iTwuOPWLYGQrvEkC4fXkSzZ5QZPXJUd2UVf8QoDz0grDYyYFpUJTMCl6iN05pzdi5e2sS6oNieROWqYSokE2UoOHAyFrWIjNaAZpHFxbNy4h9hFrStRMuW3wszi+T0ufOPRhlVBVV3dt4gHzU3tpEO7ARfw2alVdFCRdyGHS4Yvw1hyMAmYxspSQK6VkqNiHd83DZQZJQoKKitZfO6R6Clh6R4mWRksjoEj/0xVuh0YYvCgEiwKruUtQxySkEBi4DMTk0ZbJwCaJy1KJWfAxsWuQoFJs9IDsLG+sMDNWzd6v0R9Uxh3LF0qKS4NgkBxySkQ00O5eTPaeK7pCVS1iaFJPwNSofCWOefVovgMRMVLlrUgK70kICCCSbgCkGoX01aApmy1XpmG726v9/nG/erSE7oqS1JA8LZEDIMOcGh3vaCpuNRLq7ypBAyKSDfiODPlFsPPQpIUlQLvZjZmZ3Az4coU7axRnl1lRmKAS5sCck2AIsxu+sONo4mR+lRJlyUJmy6XneFUwJBBBCQbqLZvlnCetB6Wz1aTrq5vb8zincJLunQ5cWLZaOz8ngbsrs9M2bMOImrlpAYTHqdRpNJcFxT8hAG1tqrlrUiWQqlSgFN4gCwUA+ucDQJWrGJwab5h+f3jzD4cy/ApuZf7wnnTMQoJPfJBILgblLFg5YO4vZ873ikvYypp/nV5OzqudOcTxTE012O5u1CnxTR5qSr2VeM5G0BMsgIW3iJBSQ/Qh9coDR2VSkAqqILt8ILWPoYMw2yUCyU5tqW5PdoTivYLN1CXkoAHiFhPsQT7x4nCSmsVJfiP/kPlHkmQgHJIGrJH0ziGQnQDql0/JongBJWzQkuiYL8yPmPrFU4XEJSaFOHdwq3sTFp0gh0lSgzggl8sxd/nGBwpaxHuPqR7RLxhoJRjMQlRqS452+0GJ2gSzgeUKAJoBFSj0Ib0tF07RWEioAnWpFv/E31hcWAwn7WRLvTfh0glOPSVZsGcB2ux9oXjES1C6Eq/wCKj9yPaPTLQTepKtGAVytkYW/IDX9Sl7F+Tgj2yiLxZswHp9TCMbMlpU4WUkdUn3BGkFolrLsQsHgQfkR8oaddIfYd3quB9YkB0zP2q/8ACYkX8x+AoFVs9gRYA5FCQCPMvGnfmWkuagBdSiA3Vh9Iz2WSkUIlLU9yQxuri5gfG4CaghU0hTklKSAQgaZbtxw4Ro+giuTo2xGM70NLSW/eokJ8h4lew5xbuD+9ZtyRfqAS3OMpeOGtvlHn8Tl/vEA3CS7NVYUHO/IkkDy9PSPZWESnwgDoIy/iMv8Aen1iDHo/en1gJoLCY8mYYLZ7f1AZEKD34gQP+sl/vT6xjN2xKYABRUFXVakhtNXH3hoT0MFW/tFgUsSVEZABr34Zv7NChO16lFKJSlEXuQPP3HrA2O2xOltuy0u+RCzboWhDHqpnD5R4TwDWuScz6W945M7anKLVm+ibfIPBi1SWDqUtVIN1KNykE2AaynFzpDoByrHSgwrD3cMbNldmL8oy/i8nJPeTD/tTHOTCQc7gs4OujEdM41w2MXLRSkhnqL2uQAdbjKHRKYyxHaUJJAlFx+4sR5QHM7TzfhCU+T/MwFNZZctUc2+LoNODDhHiWsGsH0AN+NnPrBQ7Og2Ttd0qVMW1kje8DnM5M4AI6EteDTJQSVkJKX3aVXOoLhvlHN4fZ0ycpKEgXydQSLWDklhDPZuzZ1LSwhQByCgX0OWbxnki2vSw2McCmWpbCZQ3wllBWWpunJrRhjZNWJTKUHsWIUbWcMCcmBtzPCDMMtaEt+nciyySkXGekXloWuf3imSKbioFTcOH+TEXKMdOwE2N2YC++lNWgG6A1zmCm7WYi5gnYex0kCauaZZt3ZTc2+IhJqSPCxaGxCVFQXKZOhqS9i+SbRXCSpaSQkmkMGzte1+sE8sY6Y7YJg9nTVlVCkllEAKISpY0UlKmUoHpxhdM24uWCQlJLKF8g9suNz0jo/0CFoKkGtTNSSyfgsDk15hy0HGyfGbKJACpdFRYqZO6lL3tZTs3H62mq5WU52naMcLtMrSFrTS+rbvQeTQZOx6FEqJQl+G6kMAMoY7N2x3MuiQAUEk0qLkl2UbBNiQbNZo5PaOz1BCrpUzcQXUzhlDMG3lDXK99B6OP1HCJqVXSXD55xY9YmwOziKD3sxUhdihxZSCHqZTEX56QDicWZcyYgFMympL9H3gxztq4vC5bqv2GoXG7GMrEFJcZ+enQxRJJNgeNr5ZmE2C22tSzW3KkNDSXtIguFkG+p+IMfa3+Yt0iFGTVpFpksHxAeY+8WmISFbi1sLJLkdWDsA5MWxW0FTWKi7Pw+IlRNuZj3Drlh60kuLMWILKbyqKSekIAI4TeqCr8w7+jR7QvIX6G/oQfnF8XipCEJZe/8Sc2sL24l7coDw/aIpWDKBqTcE2A8rvaFwT9gNal/wC/1T/7okLFbbmEk2uScokT8tBR2ODrCB3g3vV/MWMF4afuhFmcuNSL+R4fggVQplpSkWHO/T8yhbtOUAsqTNJSE2YEAkh8jdx9ItutoBlM2cgvMlFKClxSUhaTa4KVWfhlxzMItroEwAVSZZTeyUpfluSw+mf1jXDYtRMvvF7ouyhvKzGbO8a4jZ/ek0T15uzlumbeUEZKW6HykK8Fs5lJXXKITdlAkHkzXg7bUuUtDI7hChdwKCW0yv05RodgzqSBOUev/wBorO7LzqR/rObv7Nb11h6KU5JVQqRspRDhSCOL248IFnymSSbFweIN/bOOjRsWexSJudg/SBZPZFK5ypc6cEEW8JVSQQDZxwN8vK4ejNtvs5+XOKHKSxUGORBFreoj0YhSyQolTDUPSLORwYDPhDfD9m0lRSFE+VLgairP5czB6OySdVkdP8feC0LZy4cZBQNm08x7RujDrO8ElmZ2yPWOll7CRLLldYcBj14p19IOm42TKsQlNVi6c+tidXeE2/YaOITId+WkOD2ZFCTvAl6iqlk5BOt4czXpSEJRf4g1Q4OVEpV7RsjBz1OalUg8O7Iyz49QYnkFCvC9kqFPMUmk+Gk56Pk2fAwdhtmyUKLB8m48+AGkZzsHZUzvFBSAzPcZ7pIDnUuS13jDE7QlJVJKyMnUCp2qs1gXa54xTBIIxGJkJU1ASpvEzFs7KHm943VjJr7kupDO4uTyGf56xjN7QyAGlylTOqGT6rufSAxtye5KEy5dTO5KzbJhZI8oVfQQ9WJoQSakjNlb2bWpvGGLwOGDd8Qh8ykhHsbZ8oR4rFTpqiqZOWSbGlpY1OSANSfWB04VIuEh+JufU3gcLCxljNuSgumUFzUJIZQJ3mz6npGCtslSSJcoIB1Wb+gH1jXZWCVNWUpNJCFqfOyEqJ9gYm1JEmUyZcwzFOoKyOVhZLtd8zk3GBwjLTCwGqYQQV01Z0Cl20e5aDUImd09KyAXMxRWoFy3xEpztlpAhMMFbYUZaZakpKEppAAZyCtSVE5kgrNrAsHyiqVUHRkcUFB1y5ZYgONxV3Pw2OuYOcWxWKRMkmW5QaqgogKYi7BmsSTpwgSYqpRNg5JYBgH0A0EVoPCE4p9hYbhJ0xbp7sLAqdQKUrW4tu1ceD58r3l4ErcUBK0pNKVJCS5a1VIKi6tX9IX034+0EYbaE2X4Vkcsx6G0OmvcdoIwuwkoBNDzEePJSEgvukNm4NwejZwBj0FR3RKQEDJymre5lTljxyENVdpFKBTMSFJUGU24T4tQ+ilaawMsSFF0rmS2ySoBaQwYM2XprDvVFRk49MA/RTAHpPlf5Qqxs1ZWxJZg4c+cdeJikJSRMQouWKHBTlSWDF3cwp2olQWXSokulZuxZRzLCq4CvSJSVmmTM5KmhGuQ43WsW5+huerNlGXdtkSC29pqbWNwzcMzBYwq13SD5ZesWwuylKLEt0FXyt7xbSMLYAZXOJHTo7LhviiQrQbOsBQQCthzJCfc2gSdLRU1TW1Y9Moz2zf/AEgG4qPHMW0GkB4lZSRctk5OdgXto5jnyP02izORhQtZSom1iQHcEl83aHWH2ciWGBPmwMIZcuXW6lFIOrOB5O/n84K75HwhZA5W9RCx3QdD+R3QWBMWw6h+msabTXJSBRUXOd29S0IsOkl6UM5e+5fyF4OK1MxIPL7xbugsCm4h1JIJAu6WG9/U9vSJKnywoiWJYJzyCieguWjRRQTTWCrVIUA2dmzyiVS02b2t7/SFD3EUqcgi9iLD2dnHnA07DYgkFNLapVl1f7CCUYhSQSXZ/i0GjNmI8mYklt58jZJ0Ul3GliY0TEaolhQNSxu2U1gD1LQFP2lg0EhSwo/7d4nnu2B52hJicOlayVOo8ySPQlosiSBkAOkEXZpPFKO6DZnaBIFMiSoJuL0oBcdCqB8dtKdODLKEJd2QC+vxPzjNokVRkCfoSTdaiODlvnG8rDpT4QB0EaRIYj2NsEgGYkHIm8YReUkk2eACrxHiwklv7j7xb9MpgdDkXsWzhgZk2PnBu2yjvTQ1IcClmsVAZWybyaGXaOUgiRSqWGlSgSNT3Up/CC5d89XhTi0NSCkAhOY+IEllH09oQGcuS0xKZm6Kk1PmAWcsL5XhltPGyQJkuTJFyyZjMGC1F3mOq4pFgLPC1CHClVJDaEmpXIMC/mwinckpKm3QQCeZdh7H0gAoBxN+X3Me1R6uWRYgg9PP5RU5fnL884AIpcezpZSopOYLHW8VjxoYEiRI8gAjxsnHLAZ3HBVx7+frGESAYfL2qNUDyLfN4YydrSmsSk8x9bt6iEATxjfCqlhaagSl969yPpCaCxvL2kSHpGvxp+8SEM6eSokIQkHQEkD1BMSI4fUdnbYmWmcATYiz6jkYUbVwqgGIvZsmLgB76W9xlDabKHjlF0uW1UAGz4hiOkXlzQsFKsiMjceTxnKNlJnI4DaU6UsghCgbMWHpr5Q2k7Wmu9KAD1/Hgbamwu7WFJBUgMxJKr8+fP5QH3hAsQHJt0jFZHDUkI6dMwqS9TnUZN+cYr+nCgQ5STkRpHL47bCpaUlJZQLk5ZNbmDwh7srbCZyApqSbG4zGkbqSl0AtndlJlSlVod3BAvrxygvDYCcAy1pLZEAu3O7e8Nlkxli8KVy2Sugvc6tyhOKoD2Xs9ISHUlfEVAt5A+8eFaCyAEuciQQQzFn4ctWEAbP7LykKqdZVxG6L8odo2elg28zuFO7ENkYpMKFGK2AkEq3kpu9wS7gvSouRYvfUdDz2PAlTAkqF8iHbpcAg8jHbT5FRSAdVEg+Ra/O/lAG2Nmy1pIYlaiUpJ0ZzkXBBAJfQCNLjJUXHJODuzl0rizQxHZxaRujwm+6VBsiohqgPWA9pYNUpAWpkhRKQQoKSSATYguMtX5tEpSSOhrFk30zGPVJILGxjEY8y1JUEhbXIPtlzi2M20qausy2sxCS5PNjfKKTTRyTg4S4mgEG4fAFUqaSFNQ4zFxdN9cnblGey8clLlSfEB4kpVTfNlA/SN9r9oFLdISEpslJqPN1MfDnkLBtYZBfCzgtQROTkGqKT3mVhYAn+p4qvZ4UQErZVhRMFBc6P4fWmFePC1XmTClKmdZBK5gGQQgMabeI0g8chHQStqJKUKQqmr+ZWN8LYOoX3Qp3NADKqctltGCbpszcq2BSJYlqImDXIJCjUNLm4ys9ydWIPu2SakgkqpFNR+KnNXmoqPnB84AzkKAO5LStm4FTf95S7cYTTwaJYLkpQauTzJjPwsxDxnVIq9mDxpIxJQXAB5EAj3jGPIkovNmuSTrcsG9hFHiR5AB68R48j0J4wDPIgEa1gZD1vGZU8AHoA1vEMzk0DTsYlOZvwFz/aAJ21VHwin3P2hWOhlNmhIdRAgOZtMfCH5n7QtUty5JJ9YKwQIKVlwArMDUXZ8nyMG2HQdL2bi1gKTKmkHIhFvlEjaZ2mW5zPmT7xIKf9YuR2hqkqqllwRqzsXBcORxuPaNAhMzelhlAB0E5nUpZurQPLxLpFwdUkBs8/p6RUy7umxzDfT7enCITsoLweOYsr149eBgLbWx3FcpL/ALk3J6i/sP7QUoibnaZqdF/Y8/8AMTCYspLKto505GInDkhnFYrChdgq4fIP5cusF4DEysOmlNanclTOkkZ2s3uY6faWxxM3pYAXqMgf7mOexCFOXIBGhBTloxAY9P8AOFvGFDHA7WqsJcwjpl0Lj0hohAIqTl7jkYQ4LH92lIWCbu/DKw6fWHKcQFXB/qBfyL2jojNSEFJn6H8+/SIpLXHqH+Q+phbi9vSJdlqAVycjq4FoKkT6gFJUCkjS+cVQBaMUFWXnxGfoHaNJyQql2WAT7gj6wP3aVBrdD4fQNf26RnWpBzbkcuoQn5wqHYRiJaqTSrMpHEh1Aa8jC3GbBlzRmAzOcyARvEpJqUoB7FriGoWletCnDOwci4LPa8e4iUCCFDeYsb8Gf3hqbQq8HzteyFSytzZJ8iH0Jy6RWSQ/5fL3zjrtu7OWuUnu1OAkOAzsKbPrkS3zj2XKStFCZYCEgFTA71kkKY/EXuQ1hFLYrp2zmZZJbV4Gm7VomyxLFVK0k61lJelPK2evSDNqz5ctapQQs5Dx2IIBbi17384zxODnS5aiZfdps5StCSA7Nu7ynJ1eNYw4JcmrfVsrNkWR+lDZaUzCvvEplquXprEwM4UUv30stm6jdw0F4HCJlj+Wgy1kBUxKlKQQm7gFaqSDxIV4rCFEjDT04cEJlBAQVAlRKqTvNbnduMaJkz8OhU3vJUrdAIAUTdmQzMTYBr684n5uNP76vrv3MuD8DTH4tKawahMAQmzECkEqflcF+WjvCtcpEvEJV3qkjuwlR7pQuCqxCXvZVnHhjbDIxK8MkDEJQgvMYSwLqABdQuQwyNnhPjcOpExCUTiuZMJf4bqLC7uQSTc84eP4jE58VLav+9Eyxyq2tDxOFlzaqd9r1Is7OCyWZWhe2vWBpmxZoDhNQZyzW97+UGJ7OSxYzJyv/wCgD82ptHJbWw3dzloL2NnL2NxfpDx/E/D/ABMnGHffVA8WTErfQ4XhmSk1AlTuljusWuWa8VpSOcDYZRoSNGiTsQlHiIH5wiGqdGiNiqKktCudtnRA8z9ozkYadPNgVDjkkfT0hDDJ+1Upy3jyy9YXzcetdnYcBaPMXhihZRYkZkZRMNhaqiSkUh2JZ7gMOJu/QGDYWhtgdgS+672bNszhEsOroSWAzEJ1SnJbLQat1gufi1UgZAaDKwHHOMp+IUslR8SiSSdSeXrDS8k2eLCAEkEu28+TubDU2bzeKJnFmGX31b8yjyXJzysHJJALcgTfPIQx2bshUwnRILE8W4feHYqM5UvDlIrVPCtaUpIfk6x8okPV9l0gkZ9Rf5x5EciqG8/CmSqk+AndPDlGsqdvU8s/p1iYrb0mbIClG5ZwPgJf2cGPUdoZmBlq/wBKVMcgJKg5DuHBFyDwce5jFOtI0NJssu7s18vf7+vGPau8IDb3z4Drw/xC9W207hIUCoBRAAZL8LuR78YttBKkgKSS3LT+35pGpIzwWMKSAfI8ORiu2NmiaK0jfGY/d/fgf7RhKmd7LK7VpasaqGi+vHyOpj3AbRIVSq3A6GInBSQ0zn1LseIsx/LGPcLOKgQWbQn5Eap9hyjo9sbKEwVoG/qP3f3+ccyCQoXZjzHyjlpx0B5gdjyQp5jqUM6lH0ADe8FbA2shM2YjdCFEUABiLEWA0ZItGm0NmqQHsXS4Y3dsiBw9OmUc/gMMRNCySikhVreQOlgxMaRyNv1Cao75SFZgW0P9tI9TNVkpm838jpC6VtyWD40JVq28T10g1GPlL+JCTwKxfpf2jpoDRUjVOXKyvMn6e0Ww2LIt4hwDqPrlGIm6pvzGXrFwurNh0yPXjCAYSQlXgIB1GsWKSSuol1AgF3AdKUux1BS4tw5wBQU/SjX+r/MbytpaLA8rnz/t6RNDvyfPdvSFoxSkrIKnTdIYGwa2lmh/2nxKDh1gLSTu2Cg/iTo8Psb2fkzVd5QlSiz1OXZgzPw+kIO0eBwkoyhSJa5i0jdSLJdishRZtAbOXzAMGaMc0scm36f+fwELipV7lMLtqVLwyQVoKxLG69yQnw29Ix2xtHD4iSwUarKSyFFlcCwbVjFJ/Z2TnLYpBNU1bzAk6hYDCUX0VLHUiMVbNUUplpmJUa3SalJQlLGuqpqTupI0ta5MYx+CxqfNN3d/3Q3ldcX0EbP7QS0SUIpmEpQHpRkwuXJ94BnbalGeiaJcw0pOZDklqTmbAEnzi+IQe7KgASxSlT3F7tqSw9FQr2bPpnpFNSkqQUB2LpKSBzBZov7Ljg3NXu735GpOVRGiu1kwTKu7FNLUkX61M7PpCva20jiFhRQEkBrEl+H1jo9p9rcZOnomIYIlqBTLHxN+8eJTjqA/nCztH/8AkYqZOlhkLKSlxTYJSDZmsoEdQYvHix42pwjT/P8AkJXuMxPiMatICQWtpnASze9zDDEbOWVhLOSwAF3J0tGM7BFKiFBlA3B0MbNNsyTpA0sR0+H24lElKQCtQSHJJpBa/M/l4QysQUVAfGmk2Bs4NuFwLiPULPT5/aHHQm7N8fi0LNbMSN67urUgNYaNfKB0gklizAm/AD89YgQ2kGS8AWde4k6qzPQZmHYgJEvj/eHux+zve3UprOzbxbNkkgeZIHXKGGx9mpLd3LKyclKBv0DfIecPU4Smyg3JvxohyopRFOF7KLSSpKAlItvkFY62AHQsToDDPC4Eiynzpdmfi3EZXYZiFeKkYyrdmladElRTSOQFh5Z6vBWydpTCpSZiVBgCFFg+69Ojl+US2u7KQwfl+GJGlP8AtPt94kSWfKQtTsD72jqtjbSnTgoKYoloAZQBJbrqBq2gjmFApFnfP8IjzCz2UCXN8hqT94irM0zucHjwFOUp5Fmbm4h5MlJWljYqGZ8J4O2R+5jn9pYEoIIyI9D5NDPY+KCkFJJCk5NqPrw9OMTCVPiyuzDZktUmaF2pCmKSHcPcEQdtXZYTSq1KxUkg5O/pllFMUA75hWf/AC/GPrDHZk1K5a5Sw6gBSeAe55kfVUbiB8DiHFOo9x94C25stwZiMs1D6/eJiZSpSyk2Ukt6QzwmMCh1zHPjGco2M5HBTU1UqFQuxcApVyJsILx2zETEUhT0VlR8LMxKVX56WuMni3aLAiUa0h0KswySf76Rr2dXV3aFaqmAFRsAZZYHQX1Pnz54rdMadHPy8ChCgClRu1IJcx0mDTLSAEBI4Uh1epvC/EhY3XAKHSQz1i1udmL5X0hZKxExJLhiC4BcWPFuevOKjKUdPYmqOyRMpsobvF970Hy94uZThxcHWEOz9qnJQSguxLWPR3h0hXxJd/8Acd0/nMx0KSl0I9Ewi2mo0MWoB8JblqfP7wDI2mJk4yzSlhbmXZg/4YLWgiBOwMcRizISVhJ5JF1LOg5DibMPKOOOzpmKmmZMWCSoVU7zWsl3pAA0BU1rQ/xMibPxCpaZikgJQWcsxUlKiztYGrnTDvA7IEtLFRUeJvdidTkwHryjHPlljjcVbNeKpKwHBYEyQopKqlAOoNXYUuSzm2YDOS5BhROxIqWARSdSpICjU5JSVOk55cTyjshhxdncAjzASR5OpoWbW2BIJ7xmUFKJDkVhPeski1zQLi9jGPwubPdZKryS1B9nKYicmml0lmZjkXJJsOn5kslrm1hXe3DM9S2bJgUkNHRnZ6KKqANxalZshSsPh1JF8mmLJAPFo1XJEtRCkUJVi5qC6EhIlqoShyreSllEpa1jwj0HY1w+rFIxaVEFe8ouFFCAkqdrghQY24Hyj3ET6kpdCyBupLhIBc2JpLnPV4bIx8hLEzEimYqYACyqQibJSAWYEpTLU2bqdoGx200LBSmaFlaikJTVrPQsLLhv5aEjMl1HmYVVuzTneuOhDisTL0JqGVjAxUtXIep9Y7ed2Vw4dqn1pYN5mw836QGjYDBqyD/tJbnqH9IfOzk4nJy8KX3QSejkwxw+wZqjcUjir7Zx02H2WlIZPrZz5s8Vxk9Mq1ClqZ2F+Qfhd8hBbfQ68guB7PBJDXVoWc+QLgekV2jg0yGmFClqJIdYUQKQ5JGbDllGB7RBQIZApBdLsSOIBsemfSNEbdC/5w7+WsjdJUJobStNyEkEgqqa3G83T9RfFONphmB28gggUVsKQpZoW+YCxdJ4EKQxYNeDcRt6WpKlNOMwJSlKVzQpIvfeIqsOr3e8JVyZZmkSpZlocMKnKiWHTQXsTrHuz8K85YUkslKiXsXDCxHMiOXJkudR/UjpbDRjVTVUJYPx9S5A4cI8nYW0ws7LSkHMCyn1bQR5spSRNBPhy57279Y8/VGhnaolRHPIel4yvVsrbNETktcl/wA5xICPn6xInizbjLw/0OMXMvrwvF8HilS1OlqsgWch9RwMDqIiJVHckc52WC2mBJomKK1Zg5sWyvz5mFf8bINkkaPUx9oEw04qEEYjZhYKLX4EW9Ic4R+8Fs6VPakTQqpNyBZw9Sci/NyNc4I2XtWopmIdKkkdbfQ5Ry+zp0pCt8OOAz9TzaHi9rSkGpIISv4QAGPysXilTWh2dXtnA1SkrSalF1XN6HsSeLuP8Qlws0oLnzibF7YJAWFIelKqQTnVYvwZydczFZ+JQS/hBYseBuIdMdochIWliKkkaxz87ZBlq7tI3Cd3opKwX8yIYbPxPwvY5GGeIw9aWBYjI5tGMo7K7E5mIMpEqkVhAcvdTWBa+QDW4cYXYnAKKQitKEpdnDqvzJAGuXLrBONw5lrS4Lsz6HeV62aPFT+VmuD+dc4yfZQplbGlJNSZhWrNsw/QD5/3hrKkrQkup0tYMXBOVmtCfDYmcJpSkkBQ3t1wOGv1hvIKkl1KqyyYAcbcfznB9SUkzk8XNVUSbNk2bvlygzD7dxMyYO6K1Mzg3GjgmwA9I6GZhkOWli7HwghTPxsfzrFZuLSlJSGkkAlgzG4ybXlnrG2J3oTTijxWGxHe96gy0qVLKDvO1QILBncWPXjDnB4uaUtNprNnTlYUuHG6SI46WmfNWO7Ss8CrcHX/AHdSY6mTsqfLkr7+YFGhdmuN066xOfBHKuKlT8oayP3Q0USdSAB0z+ZNI9IW7c2OVgzFT5gCN5CUlkg33uJU5N7ZwTiS4ZNyjMcibK+h8oXYqcaFgl93LQP+axh8N8K8T5TlbY3PwLx2dSUTq1LUpNaiqosqiq5D3L3BL6wbsPs7IMhC1ygpRDkkniebRTE4tpWJYvX3jX0NTMMy5JgzATaZKU5sGd3GZyjslSJU5eQ3B7Gkknu5MstmaUsOpNh5mJjJNBakAaUhgrmCBvD26wKjEqe1mNtRbK2UMsLjQf5vmWqq4OHdZf8AcqkcIKC7FtRMe0tnB2ISi9AIBFnIfrYe0c/OkTUKJd0+ZAZ78RzsesS3RrjxqfboZFcYYnZaJpBLhYuFpLKGevC55QrxGOWEhyLZtkekZztpL8LsNRx+pjn+0q6Rk1umZYjYyBMusTAPEf3F3u9nycg34R5LmBglIYaAZCIlyc4Gx0xY8AH5yjGcp5JW2FV0M9kygZyHLCoXOjXe8U72bKM1SKVFSTL1DVuauu6IW4DFTi7h90s9uA+RMM0lVDlwHGQdzkA3rFpOOgSTF2zMFNSoub55v4Qo/MCKzcaUL7tYJULbxb6Q3wWKRWKqkJFjVko/8gl0HkyhFcXIkGeULFYVSZZrrBqAJG6bEEtmbiOyEPeWyXaF5xKU2NT/ANSs+aVUnyiQ3V2UBulc1AYMlKgwYNrfnEjWsfj/AAa/Pzfi/dnzxZeKiJEjMxCsEq/KD1pe0SJFx6EwZNndneDkrK5f/G/lkfp6RIkLH2DJInEEH15x1+CwSZu+pBINkXyAyBHl84kSKm2kOCtlpskpLaiGeExbozuIkSM+yzVU4KFwCIEm7PQrKx9R94kSJaRVmM3Y6ncXtm7ZNx5fKE2JwmIWVBFwFEEAgNqzk34W5xIkQopbBjTZmFm0gqNQIswAbjq5y9oaDAKbJrvchtOD8/TnEiRnVst6LpwIZiRbgHPqdYptHEJ7lctyf9NTccla6ZRIkbwikzOTtAalmVkXv4SMtGJAu+Rtqb6wHiJIJTnSu4e5Z2IJ4ggh9WeJEhN26IYNKlpKA/hpJVxASCVZ8gYJC73YGo2GWZyiRIhq27/F/oEXlDhaCcXhK6QSQ12GRtr6+0SJGxRfEzwhLqyytqYT7S20ru1FApYeZcgcmziRI5pSbyKPsNukJsPPUuWVKOZI0009b/WBJuJpJJubeeUSJGfBc2iDOXtgvkGeGCFumo2iRI1lCNpAmMMIEqKaCSQTUkpDltUkkJPHephqrHpEpJNPdrJQFJBYqsCCDcG4vcc49iR18Iq6QrYGnYocmUWdJBlqulTg2fMD8F4z2NsmZIWVTBLJ0YOocN5h9YkSM0att9jQzCYkSJAI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690649"/>
            <a:ext cx="3528393" cy="314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restrictieve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planningstraditie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Right Arrow 4"/>
          <p:cNvSpPr/>
          <p:nvPr/>
        </p:nvSpPr>
        <p:spPr>
          <a:xfrm>
            <a:off x="395536" y="2924944"/>
            <a:ext cx="835292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026" y="2839595"/>
            <a:ext cx="672989" cy="2053767"/>
            <a:chOff x="327026" y="2839595"/>
            <a:chExt cx="672989" cy="2053767"/>
          </a:xfrm>
        </p:grpSpPr>
        <p:sp>
          <p:nvSpPr>
            <p:cNvPr id="6" name="TextBox 5"/>
            <p:cNvSpPr txBox="1"/>
            <p:nvPr/>
          </p:nvSpPr>
          <p:spPr>
            <a:xfrm rot="18359492">
              <a:off x="-16658" y="33663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 1945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359492">
              <a:off x="-319256" y="3574091"/>
              <a:ext cx="20537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Opbouw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functionele</a:t>
              </a:r>
              <a:r>
                <a:rPr lang="en-US" sz="1600" dirty="0" smtClean="0"/>
                <a:t> </a:t>
              </a:r>
            </a:p>
            <a:p>
              <a:pPr algn="ctr"/>
              <a:r>
                <a:rPr lang="en-US" sz="1600" dirty="0" err="1" smtClean="0"/>
                <a:t>hierarchie</a:t>
              </a:r>
              <a:endParaRPr lang="en-US" sz="16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22717" y="2975693"/>
            <a:ext cx="442835" cy="1264962"/>
            <a:chOff x="1422717" y="2975693"/>
            <a:chExt cx="442835" cy="1264962"/>
          </a:xfrm>
        </p:grpSpPr>
        <p:sp>
          <p:nvSpPr>
            <p:cNvPr id="10" name="TextBox 9"/>
            <p:cNvSpPr txBox="1"/>
            <p:nvPr/>
          </p:nvSpPr>
          <p:spPr>
            <a:xfrm rot="18359492">
              <a:off x="1258569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8359492">
              <a:off x="1063794" y="3438897"/>
              <a:ext cx="1264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8861" y="2955635"/>
            <a:ext cx="449900" cy="1289007"/>
            <a:chOff x="2718861" y="2955635"/>
            <a:chExt cx="449900" cy="1289007"/>
          </a:xfrm>
        </p:grpSpPr>
        <p:sp>
          <p:nvSpPr>
            <p:cNvPr id="12" name="TextBox 11"/>
            <p:cNvSpPr txBox="1"/>
            <p:nvPr/>
          </p:nvSpPr>
          <p:spPr>
            <a:xfrm rot="18359492">
              <a:off x="2554713" y="320303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8359492">
              <a:off x="2354980" y="3430862"/>
              <a:ext cx="1289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G</a:t>
              </a:r>
              <a:r>
                <a:rPr lang="en-US" sz="1600" dirty="0" smtClean="0"/>
                <a:t>DV- </a:t>
              </a:r>
              <a:r>
                <a:rPr lang="en-US" sz="1600" dirty="0" err="1" smtClean="0"/>
                <a:t>beleid</a:t>
              </a:r>
              <a:endParaRPr lang="en-US" sz="16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75045" y="2898011"/>
            <a:ext cx="460300" cy="1324402"/>
            <a:chOff x="4375045" y="2898011"/>
            <a:chExt cx="460300" cy="1324402"/>
          </a:xfrm>
        </p:grpSpPr>
        <p:sp>
          <p:nvSpPr>
            <p:cNvPr id="14" name="TextBox 13"/>
            <p:cNvSpPr txBox="1"/>
            <p:nvPr/>
          </p:nvSpPr>
          <p:spPr>
            <a:xfrm rot="18359492">
              <a:off x="4210897" y="320472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8359492">
              <a:off x="4003867" y="3390935"/>
              <a:ext cx="1324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Nota </a:t>
              </a:r>
              <a:r>
                <a:rPr lang="en-US" sz="1600" dirty="0" err="1" smtClean="0"/>
                <a:t>Ruimte</a:t>
              </a:r>
              <a:endParaRPr lang="en-US" sz="16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49770" y="2984546"/>
            <a:ext cx="487699" cy="1018227"/>
            <a:chOff x="5049770" y="2984546"/>
            <a:chExt cx="487699" cy="1018227"/>
          </a:xfrm>
        </p:grpSpPr>
        <p:sp>
          <p:nvSpPr>
            <p:cNvPr id="16" name="TextBox 15"/>
            <p:cNvSpPr txBox="1"/>
            <p:nvPr/>
          </p:nvSpPr>
          <p:spPr>
            <a:xfrm rot="18359492">
              <a:off x="4885622" y="318068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8359492">
              <a:off x="4859078" y="3324383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Brief IPO</a:t>
              </a:r>
            </a:p>
          </p:txBody>
        </p:sp>
      </p:grpSp>
      <p:sp>
        <p:nvSpPr>
          <p:cNvPr id="24" name="AutoShape 8" descr="data:image/jpeg;base64,/9j/4AAQSkZJRgABAQAAAQABAAD/2wCEAAkGBhMSERUUExQWFRUWGBoZGBgYFx4YGBgcGB0YHRoYHxobHCYfGB4kGxwYIC8gIycpLCwsGh4xNTAqNSYrLCkBCQoKDgwOGg8PGiwkHCQsLCwsKSwpLCwpLC0sLCkpLCwsLCwsLCwsLCwsLCwsLCwsLCwsLCwsLCwsLCksLCkpLP/AABEIALcBEwMBIgACEQEDEQH/xAAbAAACAwEBAQAAAAAAAAAAAAAEBQACAwYBB//EAEIQAAECBAMFBgUCBQMCBgMAAAECEQADEiEEMUEFIlFhcQYTMoGRoUKxwdHwFFIVM4Lh8SNicgeikrLC0uLyJEOD/8QAGQEAAwEBAQAAAAAAAAAAAAAAAAECAwQF/8QALBEAAgICAgECAwgDAAAAAAAAAAECEQMhEjFRIkEEE2EUMlKBkaHR8LHB4f/aAAwDAQACEQMRAD8A5WWJiRrbJi/P5xY40sEqBIdy7uG4F7QPK2nNdnlJNvhbM8gdGguZOcAlcybYFSRJpBJv4gsmxtbPPlF19SDCYpBU6Hyzc66t+COp2ftfB/p0ibvLTLzoQveBO4Kk7tmPByXvCM4Fawe7kTjewKCWDCznz9oEV2ZxalECSuw1ZL87kRDcgOwGIkqnCUidKZSCoKEpKd57Amk3Z9NOcC43ZUo4gJWULmEpuAzuCQWFjYZtqI53D9jsaHKpYtk8xIy8+car7OYmWUzClQpI5sdLh7c4abQ9ms2ZKSXpTZg5Ab0Jtr6RZOMw9JugH9tAL8gXA5wBNlTSbBxyVkYGStYrqStywe+g0PB4rkhbGoxssgqASWDk0AtfzgmZhwkJWQGUd0sQXZ3yfm7QiQpWW9xup31u8MP1c1Uru1qTSyWBJtQ4DNyMJzih7CU7QHw1jSyFN8o3RtSUwCpU1+IUkA8SEqRb1hJNQpCXqHPMmJhKlMysibtZ+Fzm8P5iFseTu0KAGQueGs1rAi+RI42hTtfFpcUhL0saiolxrY2to0eJ2cQCCTcl8vSPRsgOCXA5ocWzN3eI5MdMHM6Uqm5BOdPHoSbaw72RsXDG8ydLdQFIUKi7hjuEsS7M0Bo2PKe6hzGQ+Vv7QwwqkykKQlYCVC4fOl210c+sCflBQMvZMtN1G5UcmpUAQxrJAY9XytCjGSVd4ulO45pbeLOWGsNZ9CiKlLtrcvd+OUayZktyalZk3LXPWE2kVViHD7Nn2UJawBvOUqAtdnbVoaIE0nweb9D+7POGiMPNdk4iYkG9lMOniPGNv4StSWVOdi+aApy73of3gUxcQSVs9ZDkoDg51Bm4kOPfWMcRsBZSFLWJaGSakmoAKNjSzk5W04Q0RsiWBcv1mXtr4W9I1l7PlONxxd94cLcIfOh8WxLMwWElSqVqMxbVmZLNO7URSZahZVuVm6mSMNgiC86Yg1oQxSFOFf8A7LEboIL63EOpmFw4FpQO8AQbZnO2cZTNkoLsEP8ADvKbXMKI+cR8xMfBnOydnd/MXKw7zCh6cg6UkAm5tc5RursZihfu1ueQ6aEjzjsezsuXh0kzZCisk78siySBZgoWcczG6duyhJdS5qJwSSUguCreYCpK7Hd1s8XGiGjgZnZecg7yFHkW0bVoyVspT3lgkZsR9+nvHfdoO0xkhH6Zff1BVTjwtS2QGe96RSYMTjMIKkS0lZSQXawu2t3t5RXBPYjhcNgASRMlq8OY4uLE9AdRdukO8V2Kwyv5WJl/8VEJOZ1VZ7DleBzsFQN1jyT9Xi8rBGUqqsehHyMV8vXYWQf9PipJUibKVRTu1pJVUE5Nmzs5IyMH4bsv+nw6jPkFRC1MUTaTl+0aWN7xbCqXVvhMxKmpUsBt2xAUS7k3drNFMbtFMvEAmTWhKWozQokGliope5Ho0CX1D8gLGYGXMCKUTErpqU6gUBhkMlcGf0jzD7UmYYKomEO6CLl3Adqgwa17aR0U3a+CJAOE6mogdQzm3S8Ux2J2SkpH+okK1ekJ5kKufJ4G7ChOlMuZvqXNqObTUJD6sBLsHiRoufgwSECYUOaT34Dh7FqLPm0SFTHo7TZG0MFNrHeyandASnuVNc0sQEqOQcO8FI2d3iQuWvdUHCVpuMxcjpHyTC7RSorSAHQCouQAWawIdzcQ27Pf9S1yiElBVLFgnUOXJcfLKFJcSk7O5n7MmJG8nzSHH1MCIm57zh/iDeV29INwf/UXCKS6jMQWyMtSvdAI+UY4vt9gT8E1fSWB7rUkxKYFG4uOhjwM1la6hvm0chM7SzSXAPmsC39IMYTdsTjmw1uVKscjpGnFeSbfg7VUpJzS4D55ehz6wBOweHyLA8iBn0Ijk5mOmXqUE8ylgnzUTAS9oAsTOHI1JGvIQqiO2dViNkSCPGOllfMCFW0tlIpNksQzioMb3IOnnCWZteVrOJ5VLV8i0CTNuyAWoJ50i+WQN+OcKohv3Gy5Ut/GByr+hjL9Mg5TG6gEW8/cQum9oAkAiUoAszqSM+QvFlbYWCy0Jl8aqlKBZwCm3KIcCjaSgrdlBLWYuH4l9fXSD3mgOSkpvqCfVyYVoROX4VyQNCEv84Il4GazKm1Al2oDWdwOXLkIngLo0mrmComUORvcfKJh8WG3pZBGbZH2i0rDlIYLWAOBA+kbCYt7qq5KAMLi/IzzvUE2JHlHtTfFFJilOBRLOrXBYh3s2l4HtmZZzF0qOXvzhVJAGFD5qBHlF0SWyfy/zAB7ripPVIf/AM30i6UDSaPMFP0aBykhBZSQc1DzMRGLUD4lfP5xhLmrDspKtGqGfmYoqZNFzKfyeDm/dDDRtRQNleqRG38UWc0g9CR7F4VHGpbeQ3lGn6uXa5EHOPgLYw/VP4kEjkR9o1k4mUCD3ZccvoC3tAcvEpBarT2jaTjEEA1P5tD5xALGLkF3TmdR94O2JtdMkllFQJKmcU30AKsxC6XPlqFkhX9RMamYAzJSHLWD8esNN+waNpGHBO9NLdOut/lFEbPsStSlEGwSoZX5QPMQhRcu/EFoiZCfhmLD8wYu35FSNKVsAXABLXUWfytbhCz+GJUSTxJdyDnnlyg8lYsJj/8AJH1DR4lU433FDkT9YjixgeFwCZZJQ5JLEkOWGj8IK7/Ow/yA35ziyMWWDyzxsQRF5WIAH8vPNx5cRByaCkYnFj9qfNR+hjyNpoQSbHyAb5GPIPmSDicqdtYdOX/aj7gRsnbTpKky1kAVOVJG7qWckxzUpKa8jnbhyzi6kTFKYAk5gPp00EbUibGM3tQuqyEszBnBsTc3ucgWtaNJu3JgZjLLgGycidHJzEL0bJnKvS3NiOvSDE9mFkB1oHF1AANmSSR6QaBWZ/xmdqspI0CQGy10gZeKXvCtTk5ueJ9r6QdJwJaYipJSkBVRpuzWSXqychuce4aRh0sXB6k/JusPQA8zEhQAEspPF6iTwuOPWLYGQrvEkC4fXkSzZ5QZPXJUd2UVf8QoDz0grDYyYFpUJTMCl6iN05pzdi5e2sS6oNieROWqYSokE2UoOHAyFrWIjNaAZpHFxbNy4h9hFrStRMuW3wszi+T0ufOPRhlVBVV3dt4gHzU3tpEO7ARfw2alVdFCRdyGHS4Yvw1hyMAmYxspSQK6VkqNiHd83DZQZJQoKKitZfO6R6Clh6R4mWRksjoEj/0xVuh0YYvCgEiwKruUtQxySkEBi4DMTk0ZbJwCaJy1KJWfAxsWuQoFJs9IDsLG+sMDNWzd6v0R9Uxh3LF0qKS4NgkBxySkQ00O5eTPaeK7pCVS1iaFJPwNSofCWOefVovgMRMVLlrUgK70kICCCSbgCkGoX01aApmy1XpmG726v9/nG/erSE7oqS1JA8LZEDIMOcGh3vaCpuNRLq7ypBAyKSDfiODPlFsPPQpIUlQLvZjZmZ3Az4coU7axRnl1lRmKAS5sCck2AIsxu+sONo4mR+lRJlyUJmy6XneFUwJBBBCQbqLZvlnCetB6Wz1aTrq5vb8zincJLunQ5cWLZaOz8ngbsrs9M2bMOImrlpAYTHqdRpNJcFxT8hAG1tqrlrUiWQqlSgFN4gCwUA+ucDQJWrGJwab5h+f3jzD4cy/ApuZf7wnnTMQoJPfJBILgblLFg5YO4vZ873ikvYypp/nV5OzqudOcTxTE012O5u1CnxTR5qSr2VeM5G0BMsgIW3iJBSQ/Qh9coDR2VSkAqqILt8ILWPoYMw2yUCyU5tqW5PdoTivYLN1CXkoAHiFhPsQT7x4nCSmsVJfiP/kPlHkmQgHJIGrJH0ziGQnQDql0/JongBJWzQkuiYL8yPmPrFU4XEJSaFOHdwq3sTFp0gh0lSgzggl8sxd/nGBwpaxHuPqR7RLxhoJRjMQlRqS452+0GJ2gSzgeUKAJoBFSj0Ib0tF07RWEioAnWpFv/E31hcWAwn7WRLvTfh0glOPSVZsGcB2ux9oXjES1C6Eq/wCKj9yPaPTLQTepKtGAVytkYW/IDX9Sl7F+Tgj2yiLxZswHp9TCMbMlpU4WUkdUn3BGkFolrLsQsHgQfkR8oaddIfYd3quB9YkB0zP2q/8ACYkX8x+AoFVs9gRYA5FCQCPMvGnfmWkuagBdSiA3Vh9Iz2WSkUIlLU9yQxuri5gfG4CaghU0hTklKSAQgaZbtxw4Ro+giuTo2xGM70NLSW/eokJ8h4lew5xbuD+9ZtyRfqAS3OMpeOGtvlHn8Tl/vEA3CS7NVYUHO/IkkDy9PSPZWESnwgDoIy/iMv8Aen1iDHo/en1gJoLCY8mYYLZ7f1AZEKD34gQP+sl/vT6xjN2xKYABRUFXVakhtNXH3hoT0MFW/tFgUsSVEZABr34Zv7NChO16lFKJSlEXuQPP3HrA2O2xOltuy0u+RCzboWhDHqpnD5R4TwDWuScz6W945M7anKLVm+ibfIPBi1SWDqUtVIN1KNykE2AaynFzpDoByrHSgwrD3cMbNldmL8oy/i8nJPeTD/tTHOTCQc7gs4OujEdM41w2MXLRSkhnqL2uQAdbjKHRKYyxHaUJJAlFx+4sR5QHM7TzfhCU+T/MwFNZZctUc2+LoNODDhHiWsGsH0AN+NnPrBQ7Og2Ttd0qVMW1kje8DnM5M4AI6EteDTJQSVkJKX3aVXOoLhvlHN4fZ0ycpKEgXydQSLWDklhDPZuzZ1LSwhQByCgX0OWbxnki2vSw2McCmWpbCZQ3wllBWWpunJrRhjZNWJTKUHsWIUbWcMCcmBtzPCDMMtaEt+nciyySkXGekXloWuf3imSKbioFTcOH+TEXKMdOwE2N2YC++lNWgG6A1zmCm7WYi5gnYex0kCauaZZt3ZTc2+IhJqSPCxaGxCVFQXKZOhqS9i+SbRXCSpaSQkmkMGzte1+sE8sY6Y7YJg9nTVlVCkllEAKISpY0UlKmUoHpxhdM24uWCQlJLKF8g9suNz0jo/0CFoKkGtTNSSyfgsDk15hy0HGyfGbKJACpdFRYqZO6lL3tZTs3H62mq5WU52naMcLtMrSFrTS+rbvQeTQZOx6FEqJQl+G6kMAMoY7N2x3MuiQAUEk0qLkl2UbBNiQbNZo5PaOz1BCrpUzcQXUzhlDMG3lDXK99B6OP1HCJqVXSXD55xY9YmwOziKD3sxUhdihxZSCHqZTEX56QDicWZcyYgFMympL9H3gxztq4vC5bqv2GoXG7GMrEFJcZ+enQxRJJNgeNr5ZmE2C22tSzW3KkNDSXtIguFkG+p+IMfa3+Yt0iFGTVpFpksHxAeY+8WmISFbi1sLJLkdWDsA5MWxW0FTWKi7Pw+IlRNuZj3Drlh60kuLMWILKbyqKSekIAI4TeqCr8w7+jR7QvIX6G/oQfnF8XipCEJZe/8Sc2sL24l7coDw/aIpWDKBqTcE2A8rvaFwT9gNal/wC/1T/7okLFbbmEk2uScokT8tBR2ODrCB3g3vV/MWMF4afuhFmcuNSL+R4fggVQplpSkWHO/T8yhbtOUAsqTNJSE2YEAkh8jdx9ItutoBlM2cgvMlFKClxSUhaTa4KVWfhlxzMItroEwAVSZZTeyUpfluSw+mf1jXDYtRMvvF7ouyhvKzGbO8a4jZ/ek0T15uzlumbeUEZKW6HykK8Fs5lJXXKITdlAkHkzXg7bUuUtDI7hChdwKCW0yv05RodgzqSBOUev/wBorO7LzqR/rObv7Nb11h6KU5JVQqRspRDhSCOL248IFnymSSbFweIN/bOOjRsWexSJudg/SBZPZFK5ypc6cEEW8JVSQQDZxwN8vK4ejNtvs5+XOKHKSxUGORBFreoj0YhSyQolTDUPSLORwYDPhDfD9m0lRSFE+VLgairP5czB6OySdVkdP8feC0LZy4cZBQNm08x7RujDrO8ElmZ2yPWOll7CRLLldYcBj14p19IOm42TKsQlNVi6c+tidXeE2/YaOITId+WkOD2ZFCTvAl6iqlk5BOt4czXpSEJRf4g1Q4OVEpV7RsjBz1OalUg8O7Iyz49QYnkFCvC9kqFPMUmk+Gk56Pk2fAwdhtmyUKLB8m48+AGkZzsHZUzvFBSAzPcZ7pIDnUuS13jDE7QlJVJKyMnUCp2qs1gXa54xTBIIxGJkJU1ASpvEzFs7KHm943VjJr7kupDO4uTyGf56xjN7QyAGlylTOqGT6rufSAxtye5KEy5dTO5KzbJhZI8oVfQQ9WJoQSakjNlb2bWpvGGLwOGDd8Qh8ykhHsbZ8oR4rFTpqiqZOWSbGlpY1OSANSfWB04VIuEh+JufU3gcLCxljNuSgumUFzUJIZQJ3mz6npGCtslSSJcoIB1Wb+gH1jXZWCVNWUpNJCFqfOyEqJ9gYm1JEmUyZcwzFOoKyOVhZLtd8zk3GBwjLTCwGqYQQV01Z0Cl20e5aDUImd09KyAXMxRWoFy3xEpztlpAhMMFbYUZaZakpKEppAAZyCtSVE5kgrNrAsHyiqVUHRkcUFB1y5ZYgONxV3Pw2OuYOcWxWKRMkmW5QaqgogKYi7BmsSTpwgSYqpRNg5JYBgH0A0EVoPCE4p9hYbhJ0xbp7sLAqdQKUrW4tu1ceD58r3l4ErcUBK0pNKVJCS5a1VIKi6tX9IX034+0EYbaE2X4Vkcsx6G0OmvcdoIwuwkoBNDzEePJSEgvukNm4NwejZwBj0FR3RKQEDJymre5lTljxyENVdpFKBTMSFJUGU24T4tQ+ilaawMsSFF0rmS2ySoBaQwYM2XprDvVFRk49MA/RTAHpPlf5Qqxs1ZWxJZg4c+cdeJikJSRMQouWKHBTlSWDF3cwp2olQWXSokulZuxZRzLCq4CvSJSVmmTM5KmhGuQ43WsW5+huerNlGXdtkSC29pqbWNwzcMzBYwq13SD5ZesWwuylKLEt0FXyt7xbSMLYAZXOJHTo7LhviiQrQbOsBQQCthzJCfc2gSdLRU1TW1Y9Moz2zf/AEgG4qPHMW0GkB4lZSRctk5OdgXto5jnyP02izORhQtZSom1iQHcEl83aHWH2ciWGBPmwMIZcuXW6lFIOrOB5O/n84K75HwhZA5W9RCx3QdD+R3QWBMWw6h+msabTXJSBRUXOd29S0IsOkl6UM5e+5fyF4OK1MxIPL7xbugsCm4h1JIJAu6WG9/U9vSJKnywoiWJYJzyCieguWjRRQTTWCrVIUA2dmzyiVS02b2t7/SFD3EUqcgi9iLD2dnHnA07DYgkFNLapVl1f7CCUYhSQSXZ/i0GjNmI8mYklt58jZJ0Ul3GliY0TEaolhQNSxu2U1gD1LQFP2lg0EhSwo/7d4nnu2B52hJicOlayVOo8ySPQlosiSBkAOkEXZpPFKO6DZnaBIFMiSoJuL0oBcdCqB8dtKdODLKEJd2QC+vxPzjNokVRkCfoSTdaiODlvnG8rDpT4QB0EaRIYj2NsEgGYkHIm8YReUkk2eACrxHiwklv7j7xb9MpgdDkXsWzhgZk2PnBu2yjvTQ1IcClmsVAZWybyaGXaOUgiRSqWGlSgSNT3Up/CC5d89XhTi0NSCkAhOY+IEllH09oQGcuS0xKZm6Kk1PmAWcsL5XhltPGyQJkuTJFyyZjMGC1F3mOq4pFgLPC1CHClVJDaEmpXIMC/mwinckpKm3QQCeZdh7H0gAoBxN+X3Me1R6uWRYgg9PP5RU5fnL884AIpcezpZSopOYLHW8VjxoYEiRI8gAjxsnHLAZ3HBVx7+frGESAYfL2qNUDyLfN4YydrSmsSk8x9bt6iEATxjfCqlhaagSl969yPpCaCxvL2kSHpGvxp+8SEM6eSokIQkHQEkD1BMSI4fUdnbYmWmcATYiz6jkYUbVwqgGIvZsmLgB76W9xlDabKHjlF0uW1UAGz4hiOkXlzQsFKsiMjceTxnKNlJnI4DaU6UsghCgbMWHpr5Q2k7Wmu9KAD1/Hgbamwu7WFJBUgMxJKr8+fP5QH3hAsQHJt0jFZHDUkI6dMwqS9TnUZN+cYr+nCgQ5STkRpHL47bCpaUlJZQLk5ZNbmDwh7srbCZyApqSbG4zGkbqSl0AtndlJlSlVod3BAvrxygvDYCcAy1pLZEAu3O7e8Nlkxli8KVy2Sugvc6tyhOKoD2Xs9ISHUlfEVAt5A+8eFaCyAEuciQQQzFn4ctWEAbP7LykKqdZVxG6L8odo2elg28zuFO7ENkYpMKFGK2AkEq3kpu9wS7gvSouRYvfUdDz2PAlTAkqF8iHbpcAg8jHbT5FRSAdVEg+Ra/O/lAG2Nmy1pIYlaiUpJ0ZzkXBBAJfQCNLjJUXHJODuzl0rizQxHZxaRujwm+6VBsiohqgPWA9pYNUpAWpkhRKQQoKSSATYguMtX5tEpSSOhrFk30zGPVJILGxjEY8y1JUEhbXIPtlzi2M20qausy2sxCS5PNjfKKTTRyTg4S4mgEG4fAFUqaSFNQ4zFxdN9cnblGey8clLlSfEB4kpVTfNlA/SN9r9oFLdISEpslJqPN1MfDnkLBtYZBfCzgtQROTkGqKT3mVhYAn+p4qvZ4UQErZVhRMFBc6P4fWmFePC1XmTClKmdZBK5gGQQgMabeI0g8chHQStqJKUKQqmr+ZWN8LYOoX3Qp3NADKqctltGCbpszcq2BSJYlqImDXIJCjUNLm4ys9ydWIPu2SakgkqpFNR+KnNXmoqPnB84AzkKAO5LStm4FTf95S7cYTTwaJYLkpQauTzJjPwsxDxnVIq9mDxpIxJQXAB5EAj3jGPIkovNmuSTrcsG9hFHiR5AB68R48j0J4wDPIgEa1gZD1vGZU8AHoA1vEMzk0DTsYlOZvwFz/aAJ21VHwin3P2hWOhlNmhIdRAgOZtMfCH5n7QtUty5JJ9YKwQIKVlwArMDUXZ8nyMG2HQdL2bi1gKTKmkHIhFvlEjaZ2mW5zPmT7xIKf9YuR2hqkqqllwRqzsXBcORxuPaNAhMzelhlAB0E5nUpZurQPLxLpFwdUkBs8/p6RUy7umxzDfT7enCITsoLweOYsr149eBgLbWx3FcpL/ALk3J6i/sP7QUoibnaZqdF/Y8/8AMTCYspLKto505GInDkhnFYrChdgq4fIP5cusF4DEysOmlNanclTOkkZ2s3uY6faWxxM3pYAXqMgf7mOexCFOXIBGhBTloxAY9P8AOFvGFDHA7WqsJcwjpl0Lj0hohAIqTl7jkYQ4LH92lIWCbu/DKw6fWHKcQFXB/qBfyL2jojNSEFJn6H8+/SIpLXHqH+Q+phbi9vSJdlqAVycjq4FoKkT6gFJUCkjS+cVQBaMUFWXnxGfoHaNJyQql2WAT7gj6wP3aVBrdD4fQNf26RnWpBzbkcuoQn5wqHYRiJaqTSrMpHEh1Aa8jC3GbBlzRmAzOcyARvEpJqUoB7FriGoWletCnDOwci4LPa8e4iUCCFDeYsb8Gf3hqbQq8HzteyFSytzZJ8iH0Jy6RWSQ/5fL3zjrtu7OWuUnu1OAkOAzsKbPrkS3zj2XKStFCZYCEgFTA71kkKY/EXuQ1hFLYrp2zmZZJbV4Gm7VomyxLFVK0k61lJelPK2evSDNqz5ctapQQs5Dx2IIBbi17384zxODnS5aiZfdps5StCSA7Nu7ynJ1eNYw4JcmrfVsrNkWR+lDZaUzCvvEplquXprEwM4UUv30stm6jdw0F4HCJlj+Wgy1kBUxKlKQQm7gFaqSDxIV4rCFEjDT04cEJlBAQVAlRKqTvNbnduMaJkz8OhU3vJUrdAIAUTdmQzMTYBr684n5uNP76vrv3MuD8DTH4tKawahMAQmzECkEqflcF+WjvCtcpEvEJV3qkjuwlR7pQuCqxCXvZVnHhjbDIxK8MkDEJQgvMYSwLqABdQuQwyNnhPjcOpExCUTiuZMJf4bqLC7uQSTc84eP4jE58VLav+9Eyxyq2tDxOFlzaqd9r1Is7OCyWZWhe2vWBpmxZoDhNQZyzW97+UGJ7OSxYzJyv/wCgD82ptHJbWw3dzloL2NnL2NxfpDx/E/D/ABMnGHffVA8WTErfQ4XhmSk1AlTuljusWuWa8VpSOcDYZRoSNGiTsQlHiIH5wiGqdGiNiqKktCudtnRA8z9ozkYadPNgVDjkkfT0hDDJ+1Upy3jyy9YXzcetdnYcBaPMXhihZRYkZkZRMNhaqiSkUh2JZ7gMOJu/QGDYWhtgdgS+672bNszhEsOroSWAzEJ1SnJbLQat1gufi1UgZAaDKwHHOMp+IUslR8SiSSdSeXrDS8k2eLCAEkEu28+TubDU2bzeKJnFmGX31b8yjyXJzysHJJALcgTfPIQx2bshUwnRILE8W4feHYqM5UvDlIrVPCtaUpIfk6x8okPV9l0gkZ9Rf5x5EciqG8/CmSqk+AndPDlGsqdvU8s/p1iYrb0mbIClG5ZwPgJf2cGPUdoZmBlq/wBKVMcgJKg5DuHBFyDwce5jFOtI0NJssu7s18vf7+vGPau8IDb3z4Drw/xC9W207hIUCoBRAAZL8LuR78YttBKkgKSS3LT+35pGpIzwWMKSAfI8ORiu2NmiaK0jfGY/d/fgf7RhKmd7LK7VpasaqGi+vHyOpj3AbRIVSq3A6GInBSQ0zn1LseIsx/LGPcLOKgQWbQn5Eap9hyjo9sbKEwVoG/qP3f3+ccyCQoXZjzHyjlpx0B5gdjyQp5jqUM6lH0ADe8FbA2shM2YjdCFEUABiLEWA0ZItGm0NmqQHsXS4Y3dsiBw9OmUc/gMMRNCySikhVreQOlgxMaRyNv1Cao75SFZgW0P9tI9TNVkpm838jpC6VtyWD40JVq28T10g1GPlL+JCTwKxfpf2jpoDRUjVOXKyvMn6e0Ww2LIt4hwDqPrlGIm6pvzGXrFwurNh0yPXjCAYSQlXgIB1GsWKSSuol1AgF3AdKUux1BS4tw5wBQU/SjX+r/MbytpaLA8rnz/t6RNDvyfPdvSFoxSkrIKnTdIYGwa2lmh/2nxKDh1gLSTu2Cg/iTo8Psb2fkzVd5QlSiz1OXZgzPw+kIO0eBwkoyhSJa5i0jdSLJdishRZtAbOXzAMGaMc0scm36f+fwELipV7lMLtqVLwyQVoKxLG69yQnw29Ix2xtHD4iSwUarKSyFFlcCwbVjFJ/Z2TnLYpBNU1bzAk6hYDCUX0VLHUiMVbNUUplpmJUa3SalJQlLGuqpqTupI0ta5MYx+CxqfNN3d/3Q3ldcX0EbP7QS0SUIpmEpQHpRkwuXJ94BnbalGeiaJcw0pOZDklqTmbAEnzi+IQe7KgASxSlT3F7tqSw9FQr2bPpnpFNSkqQUB2LpKSBzBZov7Ljg3NXu735GpOVRGiu1kwTKu7FNLUkX61M7PpCva20jiFhRQEkBrEl+H1jo9p9rcZOnomIYIlqBTLHxN+8eJTjqA/nCztH/8AkYqZOlhkLKSlxTYJSDZmsoEdQYvHix42pwjT/P8AkJXuMxPiMatICQWtpnASze9zDDEbOWVhLOSwAF3J0tGM7BFKiFBlA3B0MbNNsyTpA0sR0+H24lElKQCtQSHJJpBa/M/l4QysQUVAfGmk2Bs4NuFwLiPULPT5/aHHQm7N8fi0LNbMSN67urUgNYaNfKB0gklizAm/AD89YgQ2kGS8AWde4k6qzPQZmHYgJEvj/eHux+zve3UprOzbxbNkkgeZIHXKGGx9mpLd3LKyclKBv0DfIecPU4Smyg3JvxohyopRFOF7KLSSpKAlItvkFY62AHQsToDDPC4Eiynzpdmfi3EZXYZiFeKkYyrdmladElRTSOQFh5Z6vBWydpTCpSZiVBgCFFg+69Ojl+US2u7KQwfl+GJGlP8AtPt94kSWfKQtTsD72jqtjbSnTgoKYoloAZQBJbrqBq2gjmFApFnfP8IjzCz2UCXN8hqT94irM0zucHjwFOUp5Fmbm4h5MlJWljYqGZ8J4O2R+5jn9pYEoIIyI9D5NDPY+KCkFJJCk5NqPrw9OMTCVPiyuzDZktUmaF2pCmKSHcPcEQdtXZYTSq1KxUkg5O/pllFMUA75hWf/AC/GPrDHZk1K5a5Sw6gBSeAe55kfVUbiB8DiHFOo9x94C25stwZiMs1D6/eJiZSpSyk2Ukt6QzwmMCh1zHPjGco2M5HBTU1UqFQuxcApVyJsILx2zETEUhT0VlR8LMxKVX56WuMni3aLAiUa0h0KswySf76Rr2dXV3aFaqmAFRsAZZYHQX1Pnz54rdMadHPy8ChCgClRu1IJcx0mDTLSAEBI4Uh1epvC/EhY3XAKHSQz1i1udmL5X0hZKxExJLhiC4BcWPFuevOKjKUdPYmqOyRMpsobvF970Hy94uZThxcHWEOz9qnJQSguxLWPR3h0hXxJd/8Acd0/nMx0KSl0I9Ewi2mo0MWoB8JblqfP7wDI2mJk4yzSlhbmXZg/4YLWgiBOwMcRizISVhJ5JF1LOg5DibMPKOOOzpmKmmZMWCSoVU7zWsl3pAA0BU1rQ/xMibPxCpaZikgJQWcsxUlKiztYGrnTDvA7IEtLFRUeJvdidTkwHryjHPlljjcVbNeKpKwHBYEyQopKqlAOoNXYUuSzm2YDOS5BhROxIqWARSdSpICjU5JSVOk55cTyjshhxdncAjzASR5OpoWbW2BIJ7xmUFKJDkVhPeski1zQLi9jGPwubPdZKryS1B9nKYicmml0lmZjkXJJsOn5kslrm1hXe3DM9S2bJgUkNHRnZ6KKqANxalZshSsPh1JF8mmLJAPFo1XJEtRCkUJVi5qC6EhIlqoShyreSllEpa1jwj0HY1w+rFIxaVEFe8ouFFCAkqdrghQY24Hyj3ET6kpdCyBupLhIBc2JpLnPV4bIx8hLEzEimYqYACyqQibJSAWYEpTLU2bqdoGx200LBSmaFlaikJTVrPQsLLhv5aEjMl1HmYVVuzTneuOhDisTL0JqGVjAxUtXIep9Y7ed2Vw4dqn1pYN5mw836QGjYDBqyD/tJbnqH9IfOzk4nJy8KX3QSejkwxw+wZqjcUjir7Zx02H2WlIZPrZz5s8Vxk9Mq1ClqZ2F+Qfhd8hBbfQ68guB7PBJDXVoWc+QLgekV2jg0yGmFClqJIdYUQKQ5JGbDllGB7RBQIZApBdLsSOIBsemfSNEbdC/5w7+WsjdJUJobStNyEkEgqqa3G83T9RfFONphmB28gggUVsKQpZoW+YCxdJ4EKQxYNeDcRt6WpKlNOMwJSlKVzQpIvfeIqsOr3e8JVyZZmkSpZlocMKnKiWHTQXsTrHuz8K85YUkslKiXsXDCxHMiOXJkudR/UjpbDRjVTVUJYPx9S5A4cI8nYW0ws7LSkHMCyn1bQR5spSRNBPhy57279Y8/VGhnaolRHPIel4yvVsrbNETktcl/wA5xICPn6xInizbjLw/0OMXMvrwvF8HilS1OlqsgWch9RwMDqIiJVHckc52WC2mBJomKK1Zg5sWyvz5mFf8bINkkaPUx9oEw04qEEYjZhYKLX4EW9Ic4R+8Fs6VPakTQqpNyBZw9Sci/NyNc4I2XtWopmIdKkkdbfQ5Ry+zp0pCt8OOAz9TzaHi9rSkGpIISv4QAGPysXilTWh2dXtnA1SkrSalF1XN6HsSeLuP8Qlws0oLnzibF7YJAWFIelKqQTnVYvwZydczFZ+JQS/hBYseBuIdMdochIWliKkkaxz87ZBlq7tI3Cd3opKwX8yIYbPxPwvY5GGeIw9aWBYjI5tGMo7K7E5mIMpEqkVhAcvdTWBa+QDW4cYXYnAKKQitKEpdnDqvzJAGuXLrBONw5lrS4Lsz6HeV62aPFT+VmuD+dc4yfZQplbGlJNSZhWrNsw/QD5/3hrKkrQkup0tYMXBOVmtCfDYmcJpSkkBQ3t1wOGv1hvIKkl1KqyyYAcbcfznB9SUkzk8XNVUSbNk2bvlygzD7dxMyYO6K1Mzg3GjgmwA9I6GZhkOWli7HwghTPxsfzrFZuLSlJSGkkAlgzG4ybXlnrG2J3oTTijxWGxHe96gy0qVLKDvO1QILBncWPXjDnB4uaUtNprNnTlYUuHG6SI46WmfNWO7Ss8CrcHX/AHdSY6mTsqfLkr7+YFGhdmuN066xOfBHKuKlT8oayP3Q0USdSAB0z+ZNI9IW7c2OVgzFT5gCN5CUlkg33uJU5N7ZwTiS4ZNyjMcibK+h8oXYqcaFgl93LQP+axh8N8K8T5TlbY3PwLx2dSUTq1LUpNaiqosqiq5D3L3BL6wbsPs7IMhC1ygpRDkkniebRTE4tpWJYvX3jX0NTMMy5JgzATaZKU5sGd3GZyjslSJU5eQ3B7Gkknu5MstmaUsOpNh5mJjJNBakAaUhgrmCBvD26wKjEqe1mNtRbK2UMsLjQf5vmWqq4OHdZf8AcqkcIKC7FtRMe0tnB2ISi9AIBFnIfrYe0c/OkTUKJd0+ZAZ78RzsesS3RrjxqfboZFcYYnZaJpBLhYuFpLKGevC55QrxGOWEhyLZtkekZztpL8LsNRx+pjn+0q6Rk1umZYjYyBMusTAPEf3F3u9nycg34R5LmBglIYaAZCIlyc4Gx0xY8AH5yjGcp5JW2FV0M9kygZyHLCoXOjXe8U72bKM1SKVFSTL1DVuauu6IW4DFTi7h90s9uA+RMM0lVDlwHGQdzkA3rFpOOgSTF2zMFNSoub55v4Qo/MCKzcaUL7tYJULbxb6Q3wWKRWKqkJFjVko/8gl0HkyhFcXIkGeULFYVSZZrrBqAJG6bEEtmbiOyEPeWyXaF5xKU2NT/ANSs+aVUnyiQ3V2UBulc1AYMlKgwYNrfnEjWsfj/AAa/Pzfi/dnzxZeKiJEjMxCsEq/KD1pe0SJFx6EwZNndneDkrK5f/G/lkfp6RIkLH2DJInEEH15x1+CwSZu+pBINkXyAyBHl84kSKm2kOCtlpskpLaiGeExbozuIkSM+yzVU4KFwCIEm7PQrKx9R94kSJaRVmM3Y6ncXtm7ZNx5fKE2JwmIWVBFwFEEAgNqzk34W5xIkQopbBjTZmFm0gqNQIswAbjq5y9oaDAKbJrvchtOD8/TnEiRnVst6LpwIZiRbgHPqdYptHEJ7lctyf9NTccla6ZRIkbwikzOTtAalmVkXv4SMtGJAu+Rtqb6wHiJIJTnSu4e5Z2IJ4ggh9WeJEhN26IYNKlpKA/hpJVxASCVZ8gYJC73YGo2GWZyiRIhq27/F/oEXlDhaCcXhK6QSQ12GRtr6+0SJGxRfEzwhLqyytqYT7S20ru1FApYeZcgcmziRI5pSbyKPsNukJsPPUuWVKOZI0009b/WBJuJpJJubeeUSJGfBc2iDOXtgvkGeGCFumo2iRI1lCNpAmMMIEqKaCSQTUkpDltUkkJPHephqrHpEpJNPdrJQFJBYqsCCDcG4vcc49iR18Iq6QrYGnYocmUWdJBlqulTg2fMD8F4z2NsmZIWVTBLJ0YOocN5h9YkSM0att9jQzCYkSJAI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842849" y="2132856"/>
            <a:ext cx="2385335" cy="504056"/>
            <a:chOff x="3842849" y="2132856"/>
            <a:chExt cx="2385335" cy="504056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842849" y="2636912"/>
              <a:ext cx="2385335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923928" y="2132856"/>
              <a:ext cx="2241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b</a:t>
              </a:r>
              <a:r>
                <a:rPr lang="en-US" sz="2400" dirty="0" err="1" smtClean="0"/>
                <a:t>eleidsvacuüm</a:t>
              </a:r>
              <a:endParaRPr lang="en-US" sz="2400" dirty="0"/>
            </a:p>
          </p:txBody>
        </p:sp>
      </p:grp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89" y="3646785"/>
            <a:ext cx="32670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En elders in Europa?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200"/>
            <a:ext cx="4114800" cy="468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Nederland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Van </a:t>
            </a:r>
            <a:r>
              <a:rPr lang="en-US" dirty="0" err="1" smtClean="0"/>
              <a:t>restrictief</a:t>
            </a:r>
            <a:r>
              <a:rPr lang="en-US" dirty="0" smtClean="0"/>
              <a:t>/</a:t>
            </a:r>
            <a:r>
              <a:rPr lang="en-US" dirty="0" err="1" smtClean="0"/>
              <a:t>centraal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restrictief</a:t>
            </a:r>
            <a:r>
              <a:rPr lang="en-US" dirty="0" smtClean="0"/>
              <a:t>/</a:t>
            </a:r>
            <a:r>
              <a:rPr lang="en-US" dirty="0" err="1" smtClean="0"/>
              <a:t>decentraal</a:t>
            </a:r>
            <a:endParaRPr lang="en-US" dirty="0" smtClean="0"/>
          </a:p>
          <a:p>
            <a:r>
              <a:rPr lang="en-US" dirty="0" err="1" smtClean="0"/>
              <a:t>Detailhandelsbeleid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ruimtelijke</a:t>
            </a:r>
            <a:r>
              <a:rPr lang="en-US" dirty="0" smtClean="0"/>
              <a:t> </a:t>
            </a:r>
            <a:r>
              <a:rPr lang="en-US" dirty="0" err="1" smtClean="0"/>
              <a:t>ordeningsinstrument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1D87-39CD-48E5-BE32-317A1BA87DB7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9648" y="1196752"/>
            <a:ext cx="41148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BE152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7685A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Frankrijk</a:t>
            </a:r>
            <a:r>
              <a:rPr lang="en-US" dirty="0" smtClean="0"/>
              <a:t>, </a:t>
            </a:r>
            <a:r>
              <a:rPr lang="en-US" dirty="0" err="1" smtClean="0"/>
              <a:t>België</a:t>
            </a:r>
            <a:r>
              <a:rPr lang="en-US" dirty="0" smtClean="0"/>
              <a:t>, </a:t>
            </a:r>
            <a:r>
              <a:rPr lang="en-US" dirty="0" err="1" smtClean="0"/>
              <a:t>Italië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/>
              <a:t>Van </a:t>
            </a:r>
            <a:r>
              <a:rPr lang="en-US" dirty="0" err="1" smtClean="0"/>
              <a:t>liberaal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restrictief</a:t>
            </a:r>
            <a:endParaRPr lang="en-US" dirty="0" smtClean="0"/>
          </a:p>
          <a:p>
            <a:r>
              <a:rPr lang="en-US" dirty="0" err="1" smtClean="0"/>
              <a:t>Detailhandelsbeleid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regulering</a:t>
            </a:r>
            <a:r>
              <a:rPr lang="en-US" dirty="0" smtClean="0"/>
              <a:t> </a:t>
            </a:r>
            <a:r>
              <a:rPr lang="en-US" dirty="0" err="1" smtClean="0"/>
              <a:t>markt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Decentralisering</a:t>
            </a:r>
            <a:r>
              <a:rPr lang="en-US" dirty="0" smtClean="0">
                <a:latin typeface="Calibri" panose="020F0502020204030204" pitchFamily="34" charset="0"/>
              </a:rPr>
              <a:t> versus </a:t>
            </a:r>
            <a:r>
              <a:rPr lang="en-US" dirty="0" err="1" smtClean="0">
                <a:latin typeface="Calibri" panose="020F0502020204030204" pitchFamily="34" charset="0"/>
              </a:rPr>
              <a:t>opgave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AutoShape 8" descr="data:image/jpeg;base64,/9j/4AAQSkZJRgABAQAAAQABAAD/2wCEAAkGBhMSERUUExQWFRUWGBoZGBgYFx4YGBgcGB0YHRoYHxobHCYfGB4kGxwYIC8gIycpLCwsGh4xNTAqNSYrLCkBCQoKDgwOGg8PGiwkHCQsLCwsKSwpLCwpLC0sLCkpLCwsLCwsLCwsLCwsLCwsLCwsLCwsLCwsLCwsLCksLCkpLP/AABEIALcBEwMBIgACEQEDEQH/xAAbAAACAwEBAQAAAAAAAAAAAAAEBQACAwYBB//EAEIQAAECBAMFBgUCBQMCBgMAAAECEQADEiEEMUEFIlFhcQYTMoGRoUKxwdHwFFIVM4Lh8SNicgeikrLC0uLyJEOD/8QAGQEAAwEBAQAAAAAAAAAAAAAAAAECAwQF/8QALBEAAgICAgECAwgDAAAAAAAAAAECEQMhEjFRIkEEE2EUMlKBkaHR8LHB4f/aAAwDAQACEQMRAD8A5WWJiRrbJi/P5xY40sEqBIdy7uG4F7QPK2nNdnlJNvhbM8gdGguZOcAlcybYFSRJpBJv4gsmxtbPPlF19SDCYpBU6Hyzc66t+COp2ftfB/p0ibvLTLzoQveBO4Kk7tmPByXvCM4Fawe7kTjewKCWDCznz9oEV2ZxalECSuw1ZL87kRDcgOwGIkqnCUidKZSCoKEpKd57Amk3Z9NOcC43ZUo4gJWULmEpuAzuCQWFjYZtqI53D9jsaHKpYtk8xIy8+car7OYmWUzClQpI5sdLh7c4abQ9ms2ZKSXpTZg5Ab0Jtr6RZOMw9JugH9tAL8gXA5wBNlTSbBxyVkYGStYrqStywe+g0PB4rkhbGoxssgqASWDk0AtfzgmZhwkJWQGUd0sQXZ3yfm7QiQpWW9xup31u8MP1c1Uru1qTSyWBJtQ4DNyMJzih7CU7QHw1jSyFN8o3RtSUwCpU1+IUkA8SEqRb1hJNQpCXqHPMmJhKlMysibtZ+Fzm8P5iFseTu0KAGQueGs1rAi+RI42hTtfFpcUhL0saiolxrY2to0eJ2cQCCTcl8vSPRsgOCXA5ocWzN3eI5MdMHM6Uqm5BOdPHoSbaw72RsXDG8ydLdQFIUKi7hjuEsS7M0Bo2PKe6hzGQ+Vv7QwwqkykKQlYCVC4fOl210c+sCflBQMvZMtN1G5UcmpUAQxrJAY9XytCjGSVd4ulO45pbeLOWGsNZ9CiKlLtrcvd+OUayZktyalZk3LXPWE2kVViHD7Nn2UJawBvOUqAtdnbVoaIE0nweb9D+7POGiMPNdk4iYkG9lMOniPGNv4StSWVOdi+aApy73of3gUxcQSVs9ZDkoDg51Bm4kOPfWMcRsBZSFLWJaGSakmoAKNjSzk5W04Q0RsiWBcv1mXtr4W9I1l7PlONxxd94cLcIfOh8WxLMwWElSqVqMxbVmZLNO7URSZahZVuVm6mSMNgiC86Yg1oQxSFOFf8A7LEboIL63EOpmFw4FpQO8AQbZnO2cZTNkoLsEP8ADvKbXMKI+cR8xMfBnOydnd/MXKw7zCh6cg6UkAm5tc5RursZihfu1ueQ6aEjzjsezsuXh0kzZCisk78siySBZgoWcczG6duyhJdS5qJwSSUguCreYCpK7Hd1s8XGiGjgZnZecg7yFHkW0bVoyVspT3lgkZsR9+nvHfdoO0xkhH6Zff1BVTjwtS2QGe96RSYMTjMIKkS0lZSQXawu2t3t5RXBPYjhcNgASRMlq8OY4uLE9AdRdukO8V2Kwyv5WJl/8VEJOZ1VZ7DleBzsFQN1jyT9Xi8rBGUqqsehHyMV8vXYWQf9PipJUibKVRTu1pJVUE5Nmzs5IyMH4bsv+nw6jPkFRC1MUTaTl+0aWN7xbCqXVvhMxKmpUsBt2xAUS7k3drNFMbtFMvEAmTWhKWozQokGliope5Ho0CX1D8gLGYGXMCKUTErpqU6gUBhkMlcGf0jzD7UmYYKomEO6CLl3Adqgwa17aR0U3a+CJAOE6mogdQzm3S8Ux2J2SkpH+okK1ekJ5kKufJ4G7ChOlMuZvqXNqObTUJD6sBLsHiRoufgwSECYUOaT34Dh7FqLPm0SFTHo7TZG0MFNrHeyandASnuVNc0sQEqOQcO8FI2d3iQuWvdUHCVpuMxcjpHyTC7RSorSAHQCouQAWawIdzcQ27Pf9S1yiElBVLFgnUOXJcfLKFJcSk7O5n7MmJG8nzSHH1MCIm57zh/iDeV29INwf/UXCKS6jMQWyMtSvdAI+UY4vt9gT8E1fSWB7rUkxKYFG4uOhjwM1la6hvm0chM7SzSXAPmsC39IMYTdsTjmw1uVKscjpGnFeSbfg7VUpJzS4D55ehz6wBOweHyLA8iBn0Ijk5mOmXqUE8ylgnzUTAS9oAsTOHI1JGvIQqiO2dViNkSCPGOllfMCFW0tlIpNksQzioMb3IOnnCWZteVrOJ5VLV8i0CTNuyAWoJ50i+WQN+OcKohv3Gy5Ut/GByr+hjL9Mg5TG6gEW8/cQum9oAkAiUoAszqSM+QvFlbYWCy0Jl8aqlKBZwCm3KIcCjaSgrdlBLWYuH4l9fXSD3mgOSkpvqCfVyYVoROX4VyQNCEv84Il4GazKm1Al2oDWdwOXLkIngLo0mrmComUORvcfKJh8WG3pZBGbZH2i0rDlIYLWAOBA+kbCYt7qq5KAMLi/IzzvUE2JHlHtTfFFJilOBRLOrXBYh3s2l4HtmZZzF0qOXvzhVJAGFD5qBHlF0SWyfy/zAB7ripPVIf/AM30i6UDSaPMFP0aBykhBZSQc1DzMRGLUD4lfP5xhLmrDspKtGqGfmYoqZNFzKfyeDm/dDDRtRQNleqRG38UWc0g9CR7F4VHGpbeQ3lGn6uXa5EHOPgLYw/VP4kEjkR9o1k4mUCD3ZccvoC3tAcvEpBarT2jaTjEEA1P5tD5xALGLkF3TmdR94O2JtdMkllFQJKmcU30AKsxC6XPlqFkhX9RMamYAzJSHLWD8esNN+waNpGHBO9NLdOut/lFEbPsStSlEGwSoZX5QPMQhRcu/EFoiZCfhmLD8wYu35FSNKVsAXABLXUWfytbhCz+GJUSTxJdyDnnlyg8lYsJj/8AJH1DR4lU433FDkT9YjixgeFwCZZJQ5JLEkOWGj8IK7/Ow/yA35ziyMWWDyzxsQRF5WIAH8vPNx5cRByaCkYnFj9qfNR+hjyNpoQSbHyAb5GPIPmSDicqdtYdOX/aj7gRsnbTpKky1kAVOVJG7qWckxzUpKa8jnbhyzi6kTFKYAk5gPp00EbUibGM3tQuqyEszBnBsTc3ucgWtaNJu3JgZjLLgGycidHJzEL0bJnKvS3NiOvSDE9mFkB1oHF1AANmSSR6QaBWZ/xmdqspI0CQGy10gZeKXvCtTk5ueJ9r6QdJwJaYipJSkBVRpuzWSXqychuce4aRh0sXB6k/JusPQA8zEhQAEspPF6iTwuOPWLYGQrvEkC4fXkSzZ5QZPXJUd2UVf8QoDz0grDYyYFpUJTMCl6iN05pzdi5e2sS6oNieROWqYSokE2UoOHAyFrWIjNaAZpHFxbNy4h9hFrStRMuW3wszi+T0ufOPRhlVBVV3dt4gHzU3tpEO7ARfw2alVdFCRdyGHS4Yvw1hyMAmYxspSQK6VkqNiHd83DZQZJQoKKitZfO6R6Clh6R4mWRksjoEj/0xVuh0YYvCgEiwKruUtQxySkEBi4DMTk0ZbJwCaJy1KJWfAxsWuQoFJs9IDsLG+sMDNWzd6v0R9Uxh3LF0qKS4NgkBxySkQ00O5eTPaeK7pCVS1iaFJPwNSofCWOefVovgMRMVLlrUgK70kICCCSbgCkGoX01aApmy1XpmG726v9/nG/erSE7oqS1JA8LZEDIMOcGh3vaCpuNRLq7ypBAyKSDfiODPlFsPPQpIUlQLvZjZmZ3Az4coU7axRnl1lRmKAS5sCck2AIsxu+sONo4mR+lRJlyUJmy6XneFUwJBBBCQbqLZvlnCetB6Wz1aTrq5vb8zincJLunQ5cWLZaOz8ngbsrs9M2bMOImrlpAYTHqdRpNJcFxT8hAG1tqrlrUiWQqlSgFN4gCwUA+ucDQJWrGJwab5h+f3jzD4cy/ApuZf7wnnTMQoJPfJBILgblLFg5YO4vZ873ikvYypp/nV5OzqudOcTxTE012O5u1CnxTR5qSr2VeM5G0BMsgIW3iJBSQ/Qh9coDR2VSkAqqILt8ILWPoYMw2yUCyU5tqW5PdoTivYLN1CXkoAHiFhPsQT7x4nCSmsVJfiP/kPlHkmQgHJIGrJH0ziGQnQDql0/JongBJWzQkuiYL8yPmPrFU4XEJSaFOHdwq3sTFp0gh0lSgzggl8sxd/nGBwpaxHuPqR7RLxhoJRjMQlRqS452+0GJ2gSzgeUKAJoBFSj0Ib0tF07RWEioAnWpFv/E31hcWAwn7WRLvTfh0glOPSVZsGcB2ux9oXjES1C6Eq/wCKj9yPaPTLQTepKtGAVytkYW/IDX9Sl7F+Tgj2yiLxZswHp9TCMbMlpU4WUkdUn3BGkFolrLsQsHgQfkR8oaddIfYd3quB9YkB0zP2q/8ACYkX8x+AoFVs9gRYA5FCQCPMvGnfmWkuagBdSiA3Vh9Iz2WSkUIlLU9yQxuri5gfG4CaghU0hTklKSAQgaZbtxw4Ro+giuTo2xGM70NLSW/eokJ8h4lew5xbuD+9ZtyRfqAS3OMpeOGtvlHn8Tl/vEA3CS7NVYUHO/IkkDy9PSPZWESnwgDoIy/iMv8Aen1iDHo/en1gJoLCY8mYYLZ7f1AZEKD34gQP+sl/vT6xjN2xKYABRUFXVakhtNXH3hoT0MFW/tFgUsSVEZABr34Zv7NChO16lFKJSlEXuQPP3HrA2O2xOltuy0u+RCzboWhDHqpnD5R4TwDWuScz6W945M7anKLVm+ibfIPBi1SWDqUtVIN1KNykE2AaynFzpDoByrHSgwrD3cMbNldmL8oy/i8nJPeTD/tTHOTCQc7gs4OujEdM41w2MXLRSkhnqL2uQAdbjKHRKYyxHaUJJAlFx+4sR5QHM7TzfhCU+T/MwFNZZctUc2+LoNODDhHiWsGsH0AN+NnPrBQ7Og2Ttd0qVMW1kje8DnM5M4AI6EteDTJQSVkJKX3aVXOoLhvlHN4fZ0ycpKEgXydQSLWDklhDPZuzZ1LSwhQByCgX0OWbxnki2vSw2McCmWpbCZQ3wllBWWpunJrRhjZNWJTKUHsWIUbWcMCcmBtzPCDMMtaEt+nciyySkXGekXloWuf3imSKbioFTcOH+TEXKMdOwE2N2YC++lNWgG6A1zmCm7WYi5gnYex0kCauaZZt3ZTc2+IhJqSPCxaGxCVFQXKZOhqS9i+SbRXCSpaSQkmkMGzte1+sE8sY6Y7YJg9nTVlVCkllEAKISpY0UlKmUoHpxhdM24uWCQlJLKF8g9suNz0jo/0CFoKkGtTNSSyfgsDk15hy0HGyfGbKJACpdFRYqZO6lL3tZTs3H62mq5WU52naMcLtMrSFrTS+rbvQeTQZOx6FEqJQl+G6kMAMoY7N2x3MuiQAUEk0qLkl2UbBNiQbNZo5PaOz1BCrpUzcQXUzhlDMG3lDXK99B6OP1HCJqVXSXD55xY9YmwOziKD3sxUhdihxZSCHqZTEX56QDicWZcyYgFMympL9H3gxztq4vC5bqv2GoXG7GMrEFJcZ+enQxRJJNgeNr5ZmE2C22tSzW3KkNDSXtIguFkG+p+IMfa3+Yt0iFGTVpFpksHxAeY+8WmISFbi1sLJLkdWDsA5MWxW0FTWKi7Pw+IlRNuZj3Drlh60kuLMWILKbyqKSekIAI4TeqCr8w7+jR7QvIX6G/oQfnF8XipCEJZe/8Sc2sL24l7coDw/aIpWDKBqTcE2A8rvaFwT9gNal/wC/1T/7okLFbbmEk2uScokT8tBR2ODrCB3g3vV/MWMF4afuhFmcuNSL+R4fggVQplpSkWHO/T8yhbtOUAsqTNJSE2YEAkh8jdx9ItutoBlM2cgvMlFKClxSUhaTa4KVWfhlxzMItroEwAVSZZTeyUpfluSw+mf1jXDYtRMvvF7ouyhvKzGbO8a4jZ/ek0T15uzlumbeUEZKW6HykK8Fs5lJXXKITdlAkHkzXg7bUuUtDI7hChdwKCW0yv05RodgzqSBOUev/wBorO7LzqR/rObv7Nb11h6KU5JVQqRspRDhSCOL248IFnymSSbFweIN/bOOjRsWexSJudg/SBZPZFK5ypc6cEEW8JVSQQDZxwN8vK4ejNtvs5+XOKHKSxUGORBFreoj0YhSyQolTDUPSLORwYDPhDfD9m0lRSFE+VLgairP5czB6OySdVkdP8feC0LZy4cZBQNm08x7RujDrO8ElmZ2yPWOll7CRLLldYcBj14p19IOm42TKsQlNVi6c+tidXeE2/YaOITId+WkOD2ZFCTvAl6iqlk5BOt4czXpSEJRf4g1Q4OVEpV7RsjBz1OalUg8O7Iyz49QYnkFCvC9kqFPMUmk+Gk56Pk2fAwdhtmyUKLB8m48+AGkZzsHZUzvFBSAzPcZ7pIDnUuS13jDE7QlJVJKyMnUCp2qs1gXa54xTBIIxGJkJU1ASpvEzFs7KHm943VjJr7kupDO4uTyGf56xjN7QyAGlylTOqGT6rufSAxtye5KEy5dTO5KzbJhZI8oVfQQ9WJoQSakjNlb2bWpvGGLwOGDd8Qh8ykhHsbZ8oR4rFTpqiqZOWSbGlpY1OSANSfWB04VIuEh+JufU3gcLCxljNuSgumUFzUJIZQJ3mz6npGCtslSSJcoIB1Wb+gH1jXZWCVNWUpNJCFqfOyEqJ9gYm1JEmUyZcwzFOoKyOVhZLtd8zk3GBwjLTCwGqYQQV01Z0Cl20e5aDUImd09KyAXMxRWoFy3xEpztlpAhMMFbYUZaZakpKEppAAZyCtSVE5kgrNrAsHyiqVUHRkcUFB1y5ZYgONxV3Pw2OuYOcWxWKRMkmW5QaqgogKYi7BmsSTpwgSYqpRNg5JYBgH0A0EVoPCE4p9hYbhJ0xbp7sLAqdQKUrW4tu1ceD58r3l4ErcUBK0pNKVJCS5a1VIKi6tX9IX034+0EYbaE2X4Vkcsx6G0OmvcdoIwuwkoBNDzEePJSEgvukNm4NwejZwBj0FR3RKQEDJymre5lTljxyENVdpFKBTMSFJUGU24T4tQ+ilaawMsSFF0rmS2ySoBaQwYM2XprDvVFRk49MA/RTAHpPlf5Qqxs1ZWxJZg4c+cdeJikJSRMQouWKHBTlSWDF3cwp2olQWXSokulZuxZRzLCq4CvSJSVmmTM5KmhGuQ43WsW5+huerNlGXdtkSC29pqbWNwzcMzBYwq13SD5ZesWwuylKLEt0FXyt7xbSMLYAZXOJHTo7LhviiQrQbOsBQQCthzJCfc2gSdLRU1TW1Y9Moz2zf/AEgG4qPHMW0GkB4lZSRctk5OdgXto5jnyP02izORhQtZSom1iQHcEl83aHWH2ciWGBPmwMIZcuXW6lFIOrOB5O/n84K75HwhZA5W9RCx3QdD+R3QWBMWw6h+msabTXJSBRUXOd29S0IsOkl6UM5e+5fyF4OK1MxIPL7xbugsCm4h1JIJAu6WG9/U9vSJKnywoiWJYJzyCieguWjRRQTTWCrVIUA2dmzyiVS02b2t7/SFD3EUqcgi9iLD2dnHnA07DYgkFNLapVl1f7CCUYhSQSXZ/i0GjNmI8mYklt58jZJ0Ul3GliY0TEaolhQNSxu2U1gD1LQFP2lg0EhSwo/7d4nnu2B52hJicOlayVOo8ySPQlosiSBkAOkEXZpPFKO6DZnaBIFMiSoJuL0oBcdCqB8dtKdODLKEJd2QC+vxPzjNokVRkCfoSTdaiODlvnG8rDpT4QB0EaRIYj2NsEgGYkHIm8YReUkk2eACrxHiwklv7j7xb9MpgdDkXsWzhgZk2PnBu2yjvTQ1IcClmsVAZWybyaGXaOUgiRSqWGlSgSNT3Up/CC5d89XhTi0NSCkAhOY+IEllH09oQGcuS0xKZm6Kk1PmAWcsL5XhltPGyQJkuTJFyyZjMGC1F3mOq4pFgLPC1CHClVJDaEmpXIMC/mwinckpKm3QQCeZdh7H0gAoBxN+X3Me1R6uWRYgg9PP5RU5fnL884AIpcezpZSopOYLHW8VjxoYEiRI8gAjxsnHLAZ3HBVx7+frGESAYfL2qNUDyLfN4YydrSmsSk8x9bt6iEATxjfCqlhaagSl969yPpCaCxvL2kSHpGvxp+8SEM6eSokIQkHQEkD1BMSI4fUdnbYmWmcATYiz6jkYUbVwqgGIvZsmLgB76W9xlDabKHjlF0uW1UAGz4hiOkXlzQsFKsiMjceTxnKNlJnI4DaU6UsghCgbMWHpr5Q2k7Wmu9KAD1/Hgbamwu7WFJBUgMxJKr8+fP5QH3hAsQHJt0jFZHDUkI6dMwqS9TnUZN+cYr+nCgQ5STkRpHL47bCpaUlJZQLk5ZNbmDwh7srbCZyApqSbG4zGkbqSl0AtndlJlSlVod3BAvrxygvDYCcAy1pLZEAu3O7e8Nlkxli8KVy2Sugvc6tyhOKoD2Xs9ISHUlfEVAt5A+8eFaCyAEuciQQQzFn4ctWEAbP7LykKqdZVxG6L8odo2elg28zuFO7ENkYpMKFGK2AkEq3kpu9wS7gvSouRYvfUdDz2PAlTAkqF8iHbpcAg8jHbT5FRSAdVEg+Ra/O/lAG2Nmy1pIYlaiUpJ0ZzkXBBAJfQCNLjJUXHJODuzl0rizQxHZxaRujwm+6VBsiohqgPWA9pYNUpAWpkhRKQQoKSSATYguMtX5tEpSSOhrFk30zGPVJILGxjEY8y1JUEhbXIPtlzi2M20qausy2sxCS5PNjfKKTTRyTg4S4mgEG4fAFUqaSFNQ4zFxdN9cnblGey8clLlSfEB4kpVTfNlA/SN9r9oFLdISEpslJqPN1MfDnkLBtYZBfCzgtQROTkGqKT3mVhYAn+p4qvZ4UQErZVhRMFBc6P4fWmFePC1XmTClKmdZBK5gGQQgMabeI0g8chHQStqJKUKQqmr+ZWN8LYOoX3Qp3NADKqctltGCbpszcq2BSJYlqImDXIJCjUNLm4ys9ydWIPu2SakgkqpFNR+KnNXmoqPnB84AzkKAO5LStm4FTf95S7cYTTwaJYLkpQauTzJjPwsxDxnVIq9mDxpIxJQXAB5EAj3jGPIkovNmuSTrcsG9hFHiR5AB68R48j0J4wDPIgEa1gZD1vGZU8AHoA1vEMzk0DTsYlOZvwFz/aAJ21VHwin3P2hWOhlNmhIdRAgOZtMfCH5n7QtUty5JJ9YKwQIKVlwArMDUXZ8nyMG2HQdL2bi1gKTKmkHIhFvlEjaZ2mW5zPmT7xIKf9YuR2hqkqqllwRqzsXBcORxuPaNAhMzelhlAB0E5nUpZurQPLxLpFwdUkBs8/p6RUy7umxzDfT7enCITsoLweOYsr149eBgLbWx3FcpL/ALk3J6i/sP7QUoibnaZqdF/Y8/8AMTCYspLKto505GInDkhnFYrChdgq4fIP5cusF4DEysOmlNanclTOkkZ2s3uY6faWxxM3pYAXqMgf7mOexCFOXIBGhBTloxAY9P8AOFvGFDHA7WqsJcwjpl0Lj0hohAIqTl7jkYQ4LH92lIWCbu/DKw6fWHKcQFXB/qBfyL2jojNSEFJn6H8+/SIpLXHqH+Q+phbi9vSJdlqAVycjq4FoKkT6gFJUCkjS+cVQBaMUFWXnxGfoHaNJyQql2WAT7gj6wP3aVBrdD4fQNf26RnWpBzbkcuoQn5wqHYRiJaqTSrMpHEh1Aa8jC3GbBlzRmAzOcyARvEpJqUoB7FriGoWletCnDOwci4LPa8e4iUCCFDeYsb8Gf3hqbQq8HzteyFSytzZJ8iH0Jy6RWSQ/5fL3zjrtu7OWuUnu1OAkOAzsKbPrkS3zj2XKStFCZYCEgFTA71kkKY/EXuQ1hFLYrp2zmZZJbV4Gm7VomyxLFVK0k61lJelPK2evSDNqz5ctapQQs5Dx2IIBbi17384zxODnS5aiZfdps5StCSA7Nu7ynJ1eNYw4JcmrfVsrNkWR+lDZaUzCvvEplquXprEwM4UUv30stm6jdw0F4HCJlj+Wgy1kBUxKlKQQm7gFaqSDxIV4rCFEjDT04cEJlBAQVAlRKqTvNbnduMaJkz8OhU3vJUrdAIAUTdmQzMTYBr684n5uNP76vrv3MuD8DTH4tKawahMAQmzECkEqflcF+WjvCtcpEvEJV3qkjuwlR7pQuCqxCXvZVnHhjbDIxK8MkDEJQgvMYSwLqABdQuQwyNnhPjcOpExCUTiuZMJf4bqLC7uQSTc84eP4jE58VLav+9Eyxyq2tDxOFlzaqd9r1Is7OCyWZWhe2vWBpmxZoDhNQZyzW97+UGJ7OSxYzJyv/wCgD82ptHJbWw3dzloL2NnL2NxfpDx/E/D/ABMnGHffVA8WTErfQ4XhmSk1AlTuljusWuWa8VpSOcDYZRoSNGiTsQlHiIH5wiGqdGiNiqKktCudtnRA8z9ozkYadPNgVDjkkfT0hDDJ+1Upy3jyy9YXzcetdnYcBaPMXhihZRYkZkZRMNhaqiSkUh2JZ7gMOJu/QGDYWhtgdgS+672bNszhEsOroSWAzEJ1SnJbLQat1gufi1UgZAaDKwHHOMp+IUslR8SiSSdSeXrDS8k2eLCAEkEu28+TubDU2bzeKJnFmGX31b8yjyXJzysHJJALcgTfPIQx2bshUwnRILE8W4feHYqM5UvDlIrVPCtaUpIfk6x8okPV9l0gkZ9Rf5x5EciqG8/CmSqk+AndPDlGsqdvU8s/p1iYrb0mbIClG5ZwPgJf2cGPUdoZmBlq/wBKVMcgJKg5DuHBFyDwce5jFOtI0NJssu7s18vf7+vGPau8IDb3z4Drw/xC9W207hIUCoBRAAZL8LuR78YttBKkgKSS3LT+35pGpIzwWMKSAfI8ORiu2NmiaK0jfGY/d/fgf7RhKmd7LK7VpasaqGi+vHyOpj3AbRIVSq3A6GInBSQ0zn1LseIsx/LGPcLOKgQWbQn5Eap9hyjo9sbKEwVoG/qP3f3+ccyCQoXZjzHyjlpx0B5gdjyQp5jqUM6lH0ADe8FbA2shM2YjdCFEUABiLEWA0ZItGm0NmqQHsXS4Y3dsiBw9OmUc/gMMRNCySikhVreQOlgxMaRyNv1Cao75SFZgW0P9tI9TNVkpm838jpC6VtyWD40JVq28T10g1GPlL+JCTwKxfpf2jpoDRUjVOXKyvMn6e0Ww2LIt4hwDqPrlGIm6pvzGXrFwurNh0yPXjCAYSQlXgIB1GsWKSSuol1AgF3AdKUux1BS4tw5wBQU/SjX+r/MbytpaLA8rnz/t6RNDvyfPdvSFoxSkrIKnTdIYGwa2lmh/2nxKDh1gLSTu2Cg/iTo8Psb2fkzVd5QlSiz1OXZgzPw+kIO0eBwkoyhSJa5i0jdSLJdishRZtAbOXzAMGaMc0scm36f+fwELipV7lMLtqVLwyQVoKxLG69yQnw29Ix2xtHD4iSwUarKSyFFlcCwbVjFJ/Z2TnLYpBNU1bzAk6hYDCUX0VLHUiMVbNUUplpmJUa3SalJQlLGuqpqTupI0ta5MYx+CxqfNN3d/3Q3ldcX0EbP7QS0SUIpmEpQHpRkwuXJ94BnbalGeiaJcw0pOZDklqTmbAEnzi+IQe7KgASxSlT3F7tqSw9FQr2bPpnpFNSkqQUB2LpKSBzBZov7Ljg3NXu735GpOVRGiu1kwTKu7FNLUkX61M7PpCva20jiFhRQEkBrEl+H1jo9p9rcZOnomIYIlqBTLHxN+8eJTjqA/nCztH/8AkYqZOlhkLKSlxTYJSDZmsoEdQYvHix42pwjT/P8AkJXuMxPiMatICQWtpnASze9zDDEbOWVhLOSwAF3J0tGM7BFKiFBlA3B0MbNNsyTpA0sR0+H24lElKQCtQSHJJpBa/M/l4QysQUVAfGmk2Bs4NuFwLiPULPT5/aHHQm7N8fi0LNbMSN67urUgNYaNfKB0gklizAm/AD89YgQ2kGS8AWde4k6qzPQZmHYgJEvj/eHux+zve3UprOzbxbNkkgeZIHXKGGx9mpLd3LKyclKBv0DfIecPU4Smyg3JvxohyopRFOF7KLSSpKAlItvkFY62AHQsToDDPC4Eiynzpdmfi3EZXYZiFeKkYyrdmladElRTSOQFh5Z6vBWydpTCpSZiVBgCFFg+69Ojl+US2u7KQwfl+GJGlP8AtPt94kSWfKQtTsD72jqtjbSnTgoKYoloAZQBJbrqBq2gjmFApFnfP8IjzCz2UCXN8hqT94irM0zucHjwFOUp5Fmbm4h5MlJWljYqGZ8J4O2R+5jn9pYEoIIyI9D5NDPY+KCkFJJCk5NqPrw9OMTCVPiyuzDZktUmaF2pCmKSHcPcEQdtXZYTSq1KxUkg5O/pllFMUA75hWf/AC/GPrDHZk1K5a5Sw6gBSeAe55kfVUbiB8DiHFOo9x94C25stwZiMs1D6/eJiZSpSyk2Ukt6QzwmMCh1zHPjGco2M5HBTU1UqFQuxcApVyJsILx2zETEUhT0VlR8LMxKVX56WuMni3aLAiUa0h0KswySf76Rr2dXV3aFaqmAFRsAZZYHQX1Pnz54rdMadHPy8ChCgClRu1IJcx0mDTLSAEBI4Uh1epvC/EhY3XAKHSQz1i1udmL5X0hZKxExJLhiC4BcWPFuevOKjKUdPYmqOyRMpsobvF970Hy94uZThxcHWEOz9qnJQSguxLWPR3h0hXxJd/8Acd0/nMx0KSl0I9Ewi2mo0MWoB8JblqfP7wDI2mJk4yzSlhbmXZg/4YLWgiBOwMcRizISVhJ5JF1LOg5DibMPKOOOzpmKmmZMWCSoVU7zWsl3pAA0BU1rQ/xMibPxCpaZikgJQWcsxUlKiztYGrnTDvA7IEtLFRUeJvdidTkwHryjHPlljjcVbNeKpKwHBYEyQopKqlAOoNXYUuSzm2YDOS5BhROxIqWARSdSpICjU5JSVOk55cTyjshhxdncAjzASR5OpoWbW2BIJ7xmUFKJDkVhPeski1zQLi9jGPwubPdZKryS1B9nKYicmml0lmZjkXJJsOn5kslrm1hXe3DM9S2bJgUkNHRnZ6KKqANxalZshSsPh1JF8mmLJAPFo1XJEtRCkUJVi5qC6EhIlqoShyreSllEpa1jwj0HY1w+rFIxaVEFe8ouFFCAkqdrghQY24Hyj3ET6kpdCyBupLhIBc2JpLnPV4bIx8hLEzEimYqYACyqQibJSAWYEpTLU2bqdoGx200LBSmaFlaikJTVrPQsLLhv5aEjMl1HmYVVuzTneuOhDisTL0JqGVjAxUtXIep9Y7ed2Vw4dqn1pYN5mw836QGjYDBqyD/tJbnqH9IfOzk4nJy8KX3QSejkwxw+wZqjcUjir7Zx02H2WlIZPrZz5s8Vxk9Mq1ClqZ2F+Qfhd8hBbfQ68guB7PBJDXVoWc+QLgekV2jg0yGmFClqJIdYUQKQ5JGbDllGB7RBQIZApBdLsSOIBsemfSNEbdC/5w7+WsjdJUJobStNyEkEgqqa3G83T9RfFONphmB28gggUVsKQpZoW+YCxdJ4EKQxYNeDcRt6WpKlNOMwJSlKVzQpIvfeIqsOr3e8JVyZZmkSpZlocMKnKiWHTQXsTrHuz8K85YUkslKiXsXDCxHMiOXJkudR/UjpbDRjVTVUJYPx9S5A4cI8nYW0ws7LSkHMCyn1bQR5spSRNBPhy57279Y8/VGhnaolRHPIel4yvVsrbNETktcl/wA5xICPn6xInizbjLw/0OMXMvrwvF8HilS1OlqsgWch9RwMDqIiJVHckc52WC2mBJomKK1Zg5sWyvz5mFf8bINkkaPUx9oEw04qEEYjZhYKLX4EW9Ic4R+8Fs6VPakTQqpNyBZw9Sci/NyNc4I2XtWopmIdKkkdbfQ5Ry+zp0pCt8OOAz9TzaHi9rSkGpIISv4QAGPysXilTWh2dXtnA1SkrSalF1XN6HsSeLuP8Qlws0oLnzibF7YJAWFIelKqQTnVYvwZydczFZ+JQS/hBYseBuIdMdochIWliKkkaxz87ZBlq7tI3Cd3opKwX8yIYbPxPwvY5GGeIw9aWBYjI5tGMo7K7E5mIMpEqkVhAcvdTWBa+QDW4cYXYnAKKQitKEpdnDqvzJAGuXLrBONw5lrS4Lsz6HeV62aPFT+VmuD+dc4yfZQplbGlJNSZhWrNsw/QD5/3hrKkrQkup0tYMXBOVmtCfDYmcJpSkkBQ3t1wOGv1hvIKkl1KqyyYAcbcfznB9SUkzk8XNVUSbNk2bvlygzD7dxMyYO6K1Mzg3GjgmwA9I6GZhkOWli7HwghTPxsfzrFZuLSlJSGkkAlgzG4ybXlnrG2J3oTTijxWGxHe96gy0qVLKDvO1QILBncWPXjDnB4uaUtNprNnTlYUuHG6SI46WmfNWO7Ss8CrcHX/AHdSY6mTsqfLkr7+YFGhdmuN066xOfBHKuKlT8oayP3Q0USdSAB0z+ZNI9IW7c2OVgzFT5gCN5CUlkg33uJU5N7ZwTiS4ZNyjMcibK+h8oXYqcaFgl93LQP+axh8N8K8T5TlbY3PwLx2dSUTq1LUpNaiqosqiq5D3L3BL6wbsPs7IMhC1ygpRDkkniebRTE4tpWJYvX3jX0NTMMy5JgzATaZKU5sGd3GZyjslSJU5eQ3B7Gkknu5MstmaUsOpNh5mJjJNBakAaUhgrmCBvD26wKjEqe1mNtRbK2UMsLjQf5vmWqq4OHdZf8AcqkcIKC7FtRMe0tnB2ISi9AIBFnIfrYe0c/OkTUKJd0+ZAZ78RzsesS3RrjxqfboZFcYYnZaJpBLhYuFpLKGevC55QrxGOWEhyLZtkekZztpL8LsNRx+pjn+0q6Rk1umZYjYyBMusTAPEf3F3u9nycg34R5LmBglIYaAZCIlyc4Gx0xY8AH5yjGcp5JW2FV0M9kygZyHLCoXOjXe8U72bKM1SKVFSTL1DVuauu6IW4DFTi7h90s9uA+RMM0lVDlwHGQdzkA3rFpOOgSTF2zMFNSoub55v4Qo/MCKzcaUL7tYJULbxb6Q3wWKRWKqkJFjVko/8gl0HkyhFcXIkGeULFYVSZZrrBqAJG6bEEtmbiOyEPeWyXaF5xKU2NT/ANSs+aVUnyiQ3V2UBulc1AYMlKgwYNrfnEjWsfj/AAa/Pzfi/dnzxZeKiJEjMxCsEq/KD1pe0SJFx6EwZNndneDkrK5f/G/lkfp6RIkLH2DJInEEH15x1+CwSZu+pBINkXyAyBHl84kSKm2kOCtlpskpLaiGeExbozuIkSM+yzVU4KFwCIEm7PQrKx9R94kSJaRVmM3Y6ncXtm7ZNx5fKE2JwmIWVBFwFEEAgNqzk34W5xIkQopbBjTZmFm0gqNQIswAbjq5y9oaDAKbJrvchtOD8/TnEiRnVst6LpwIZiRbgHPqdYptHEJ7lctyf9NTccla6ZRIkbwikzOTtAalmVkXv4SMtGJAu+Rtqb6wHiJIJTnSu4e5Z2IJ4ggh9WeJEhN26IYNKlpKA/hpJVxASCVZ8gYJC73YGo2GWZyiRIhq27/F/oEXlDhaCcXhK6QSQ12GRtr6+0SJGxRfEzwhLqyytqYT7S20ru1FApYeZcgcmziRI5pSbyKPsNukJsPPUuWVKOZI0009b/WBJuJpJJubeeUSJGfBc2iDOXtgvkGeGCFumo2iRI1lCNpAmMMIEqKaCSQTUkpDltUkkJPHephqrHpEpJNPdrJQFJBYqsCCDcG4vcc49iR18Iq6QrYGnYocmUWdJBlqulTg2fMD8F4z2NsmZIWVTBLJ0YOocN5h9YkSM0att9jQzCYkSJAI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1" y="1772816"/>
            <a:ext cx="8220595" cy="438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5391" y="6268670"/>
            <a:ext cx="19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Bron</a:t>
            </a:r>
            <a:r>
              <a:rPr lang="en-US" dirty="0" smtClean="0"/>
              <a:t>: PBL, 2011 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300192" y="3645024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971600" y="-459432"/>
            <a:ext cx="1224136" cy="4330490"/>
            <a:chOff x="971600" y="-459432"/>
            <a:chExt cx="1224136" cy="433049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971600" y="2780928"/>
              <a:ext cx="360040" cy="10901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331640" y="1052736"/>
              <a:ext cx="504056" cy="1728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835696" y="-459432"/>
              <a:ext cx="360040" cy="15448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6588224" y="34290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</a:t>
            </a:r>
            <a:r>
              <a:rPr lang="en-US" dirty="0" err="1" smtClean="0"/>
              <a:t>aankopen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2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Powerpoint_TiasNimbas">
  <a:themeElements>
    <a:clrScheme name="TiasNimbas kleurenpalet">
      <a:dk1>
        <a:srgbClr val="4B4B4B"/>
      </a:dk1>
      <a:lt1>
        <a:sysClr val="window" lastClr="FFFFFF"/>
      </a:lt1>
      <a:dk2>
        <a:srgbClr val="77685A"/>
      </a:dk2>
      <a:lt2>
        <a:srgbClr val="FFFFFF"/>
      </a:lt2>
      <a:accent1>
        <a:srgbClr val="A89F96"/>
      </a:accent1>
      <a:accent2>
        <a:srgbClr val="B9CF96"/>
      </a:accent2>
      <a:accent3>
        <a:srgbClr val="87778A"/>
      </a:accent3>
      <a:accent4>
        <a:srgbClr val="97A697"/>
      </a:accent4>
      <a:accent5>
        <a:srgbClr val="6E7544"/>
      </a:accent5>
      <a:accent6>
        <a:srgbClr val="ABDEBE"/>
      </a:accent6>
      <a:hlink>
        <a:srgbClr val="6E7544"/>
      </a:hlink>
      <a:folHlink>
        <a:srgbClr val="77685A"/>
      </a:folHlink>
    </a:clrScheme>
    <a:fontScheme name="TiasNimbas 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_TiasNimbas">
  <a:themeElements>
    <a:clrScheme name="TiasNimbas kleurenpalet">
      <a:dk1>
        <a:srgbClr val="4B4B4B"/>
      </a:dk1>
      <a:lt1>
        <a:sysClr val="window" lastClr="FFFFFF"/>
      </a:lt1>
      <a:dk2>
        <a:srgbClr val="77685A"/>
      </a:dk2>
      <a:lt2>
        <a:srgbClr val="FFFFFF"/>
      </a:lt2>
      <a:accent1>
        <a:srgbClr val="A89F96"/>
      </a:accent1>
      <a:accent2>
        <a:srgbClr val="B9CF96"/>
      </a:accent2>
      <a:accent3>
        <a:srgbClr val="87778A"/>
      </a:accent3>
      <a:accent4>
        <a:srgbClr val="97A697"/>
      </a:accent4>
      <a:accent5>
        <a:srgbClr val="6E7544"/>
      </a:accent5>
      <a:accent6>
        <a:srgbClr val="ABDEBE"/>
      </a:accent6>
      <a:hlink>
        <a:srgbClr val="6E7544"/>
      </a:hlink>
      <a:folHlink>
        <a:srgbClr val="77685A"/>
      </a:folHlink>
    </a:clrScheme>
    <a:fontScheme name="TiasNimbas 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91425DF78F44192A970FAD5E8920B" ma:contentTypeVersion="8" ma:contentTypeDescription="Een nieuw document maken." ma:contentTypeScope="" ma:versionID="b0bfdb083b0a25b1b88aa926a06517b4">
  <xsd:schema xmlns:xsd="http://www.w3.org/2001/XMLSchema" xmlns:xs="http://www.w3.org/2001/XMLSchema" xmlns:p="http://schemas.microsoft.com/office/2006/metadata/properties" xmlns:ns2="4a6e2952-714a-4bfb-a19e-64085382c257" targetNamespace="http://schemas.microsoft.com/office/2006/metadata/properties" ma:root="true" ma:fieldsID="b1ccb92faef49e6b6b30556bf8d89d65" ns2:_="">
    <xsd:import namespace="4a6e2952-714a-4bfb-a19e-64085382c25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e2952-714a-4bfb-a19e-64085382c2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C5710B4-32AC-440F-A1FF-23C3402A984E}"/>
</file>

<file path=customXml/itemProps2.xml><?xml version="1.0" encoding="utf-8"?>
<ds:datastoreItem xmlns:ds="http://schemas.openxmlformats.org/officeDocument/2006/customXml" ds:itemID="{1E996B14-3F6E-4417-9C24-A165521B5B03}"/>
</file>

<file path=customXml/itemProps3.xml><?xml version="1.0" encoding="utf-8"?>
<ds:datastoreItem xmlns:ds="http://schemas.openxmlformats.org/officeDocument/2006/customXml" ds:itemID="{31A79EF6-00F2-45CF-AED9-0B6905DC99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735</Words>
  <Application>Microsoft Office PowerPoint</Application>
  <PresentationFormat>On-screen Show (4:3)</PresentationFormat>
  <Paragraphs>177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Powerpoint_TiasNimbas</vt:lpstr>
      <vt:lpstr>1_Powerpoint_TiasNimbas</vt:lpstr>
      <vt:lpstr>planning, branches &amp; beleving</vt:lpstr>
      <vt:lpstr>PowerPoint Presentation</vt:lpstr>
      <vt:lpstr>PowerPoint Presentation</vt:lpstr>
      <vt:lpstr>Een restrictieve planningstraditie</vt:lpstr>
      <vt:lpstr>Een restrictieve planningstraditie</vt:lpstr>
      <vt:lpstr>Een restrictieve planningstraditie</vt:lpstr>
      <vt:lpstr>Een restrictieve planningstraditie</vt:lpstr>
      <vt:lpstr>En elders in Europa?</vt:lpstr>
      <vt:lpstr>Decentralisering versus opgave</vt:lpstr>
      <vt:lpstr>Trots op een restrictieve planningstraditie </vt:lpstr>
      <vt:lpstr>PowerPoint Presentation</vt:lpstr>
      <vt:lpstr>Lokale verschillen</vt:lpstr>
      <vt:lpstr>Voorbeeld Parkstad Limburg</vt:lpstr>
      <vt:lpstr>Strategieën voor winkelaanbod Parkstad</vt:lpstr>
      <vt:lpstr>Consequenties</vt:lpstr>
      <vt:lpstr>Sturen dmv branchebeperkingen</vt:lpstr>
      <vt:lpstr>De onzin van branches</vt:lpstr>
      <vt:lpstr>Gelijke branches, verschillende concepten</vt:lpstr>
      <vt:lpstr>Beleving als toverwoord?</vt:lpstr>
      <vt:lpstr>Beleving is geen toverwoord</vt:lpstr>
      <vt:lpstr>www.vastgoedLAB.nl</vt:lpstr>
      <vt:lpstr>PowerPoint Presentation</vt:lpstr>
    </vt:vector>
  </TitlesOfParts>
  <Company>TiasNimbas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I.I. Janssen</dc:creator>
  <cp:lastModifiedBy>I.I. Janssen</cp:lastModifiedBy>
  <cp:revision>62</cp:revision>
  <dcterms:created xsi:type="dcterms:W3CDTF">2013-09-25T13:43:30Z</dcterms:created>
  <dcterms:modified xsi:type="dcterms:W3CDTF">2013-09-30T23:11:44Z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0x01010094491425DF78F44192A970FAD5E8920B</vt:lpwstr>
  </property>
</Properties>
</file>